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heme/theme3.xml" ContentType="application/vnd.openxmlformats-officedocument.theme+xml"/>
  <Override PartName="/ppt/tags/tag6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6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7" r:id="rId1"/>
    <p:sldMasterId id="2147483671" r:id="rId2"/>
  </p:sldMasterIdLst>
  <p:notesMasterIdLst>
    <p:notesMasterId r:id="rId20"/>
  </p:notesMasterIdLst>
  <p:sldIdLst>
    <p:sldId id="257" r:id="rId3"/>
    <p:sldId id="898" r:id="rId4"/>
    <p:sldId id="899" r:id="rId5"/>
    <p:sldId id="968" r:id="rId6"/>
    <p:sldId id="997" r:id="rId7"/>
    <p:sldId id="969" r:id="rId8"/>
    <p:sldId id="970" r:id="rId9"/>
    <p:sldId id="909" r:id="rId10"/>
    <p:sldId id="900" r:id="rId11"/>
    <p:sldId id="992" r:id="rId12"/>
    <p:sldId id="918" r:id="rId13"/>
    <p:sldId id="996" r:id="rId14"/>
    <p:sldId id="904" r:id="rId15"/>
    <p:sldId id="993" r:id="rId16"/>
    <p:sldId id="961" r:id="rId17"/>
    <p:sldId id="994" r:id="rId18"/>
    <p:sldId id="995" r:id="rId19"/>
  </p:sldIdLst>
  <p:sldSz cx="6858000" cy="5143500"/>
  <p:notesSz cx="6858000" cy="9144000"/>
  <p:custDataLst>
    <p:tags r:id="rId2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18" userDrawn="1">
          <p15:clr>
            <a:srgbClr val="A4A3A4"/>
          </p15:clr>
        </p15:guide>
        <p15:guide id="2" pos="2120" userDrawn="1">
          <p15:clr>
            <a:srgbClr val="A4A3A4"/>
          </p15:clr>
        </p15:guide>
        <p15:guide id="3" pos="4031" userDrawn="1">
          <p15:clr>
            <a:srgbClr val="A4A3A4"/>
          </p15:clr>
        </p15:guide>
        <p15:guide id="4" pos="35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DCDE"/>
    <a:srgbClr val="CCE9AD"/>
    <a:srgbClr val="FFF3CB"/>
    <a:srgbClr val="FFDB6D"/>
    <a:srgbClr val="F6EFC3"/>
    <a:srgbClr val="FFFFD5"/>
    <a:srgbClr val="E5EFFF"/>
    <a:srgbClr val="FFFE65"/>
    <a:srgbClr val="7F7F7F"/>
    <a:srgbClr val="D66F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97" autoAdjust="0"/>
    <p:restoredTop sz="90542" autoAdjust="0"/>
  </p:normalViewPr>
  <p:slideViewPr>
    <p:cSldViewPr>
      <p:cViewPr varScale="1">
        <p:scale>
          <a:sx n="128" d="100"/>
          <a:sy n="128" d="100"/>
        </p:scale>
        <p:origin x="1732" y="76"/>
      </p:cViewPr>
      <p:guideLst>
        <p:guide orient="horz" pos="1818"/>
        <p:guide pos="2120"/>
        <p:guide pos="4031"/>
        <p:guide pos="351"/>
      </p:guideLst>
    </p:cSldViewPr>
  </p:slideViewPr>
  <p:outlineViewPr>
    <p:cViewPr>
      <p:scale>
        <a:sx n="33" d="100"/>
        <a:sy n="33" d="100"/>
      </p:scale>
      <p:origin x="0" y="0"/>
    </p:cViewPr>
  </p:outlineViewPr>
  <p:notesTextViewPr>
    <p:cViewPr>
      <p:scale>
        <a:sx n="1" d="1"/>
        <a:sy n="1" d="1"/>
      </p:scale>
      <p:origin x="0" y="0"/>
    </p:cViewPr>
  </p:notesTextViewPr>
  <p:sorterViewPr>
    <p:cViewPr>
      <p:scale>
        <a:sx n="186" d="100"/>
        <a:sy n="18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tags" Target="tags/tag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91C0ED-1C8B-4FF3-91A6-E652895D4634}" type="datetimeFigureOut">
              <a:rPr lang="zh-CN" altLang="en-US" smtClean="0"/>
              <a:t>2023/7/11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66ED419-5B3F-423C-8358-46E41EBE13C9}"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t>2</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t>11</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t>12</a:t>
            </a:fld>
            <a:endParaRPr lang="en-US" altLang="zh-CN"/>
          </a:p>
        </p:txBody>
      </p:sp>
    </p:spTree>
    <p:extLst>
      <p:ext uri="{BB962C8B-B14F-4D97-AF65-F5344CB8AC3E}">
        <p14:creationId xmlns:p14="http://schemas.microsoft.com/office/powerpoint/2010/main" val="4179615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t>13</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t>14</a:t>
            </a:fld>
            <a:endParaRPr lang="en-US" altLang="zh-CN"/>
          </a:p>
        </p:txBody>
      </p:sp>
    </p:spTree>
    <p:extLst>
      <p:ext uri="{BB962C8B-B14F-4D97-AF65-F5344CB8AC3E}">
        <p14:creationId xmlns:p14="http://schemas.microsoft.com/office/powerpoint/2010/main" val="2614302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t>15</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t>16</a:t>
            </a:fld>
            <a:endParaRPr lang="en-US" altLang="zh-CN"/>
          </a:p>
        </p:txBody>
      </p:sp>
    </p:spTree>
    <p:extLst>
      <p:ext uri="{BB962C8B-B14F-4D97-AF65-F5344CB8AC3E}">
        <p14:creationId xmlns:p14="http://schemas.microsoft.com/office/powerpoint/2010/main" val="2224731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t>3</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t>4</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t>5</a:t>
            </a:fld>
            <a:endParaRPr lang="en-US" altLang="zh-CN"/>
          </a:p>
        </p:txBody>
      </p:sp>
    </p:spTree>
    <p:extLst>
      <p:ext uri="{BB962C8B-B14F-4D97-AF65-F5344CB8AC3E}">
        <p14:creationId xmlns:p14="http://schemas.microsoft.com/office/powerpoint/2010/main" val="4211194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t>6</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t>7</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t>8</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t>9</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t>10</a:t>
            </a:fld>
            <a:endParaRPr lang="en-US" altLang="zh-CN"/>
          </a:p>
        </p:txBody>
      </p:sp>
    </p:spTree>
    <p:extLst>
      <p:ext uri="{BB962C8B-B14F-4D97-AF65-F5344CB8AC3E}">
        <p14:creationId xmlns:p14="http://schemas.microsoft.com/office/powerpoint/2010/main" val="3035527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2.xml"/><Relationship Id="rId5" Type="http://schemas.openxmlformats.org/officeDocument/2006/relationships/tags" Target="../tags/tag12.xml"/><Relationship Id="rId4" Type="http://schemas.openxmlformats.org/officeDocument/2006/relationships/tags" Target="../tags/tag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2.xml"/><Relationship Id="rId5" Type="http://schemas.openxmlformats.org/officeDocument/2006/relationships/tags" Target="../tags/tag17.xml"/><Relationship Id="rId4" Type="http://schemas.openxmlformats.org/officeDocument/2006/relationships/tags" Target="../tags/tag16.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2.xml"/><Relationship Id="rId5" Type="http://schemas.openxmlformats.org/officeDocument/2006/relationships/tags" Target="../tags/tag22.xml"/><Relationship Id="rId4" Type="http://schemas.openxmlformats.org/officeDocument/2006/relationships/tags" Target="../tags/tag21.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2.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2.xml"/><Relationship Id="rId4" Type="http://schemas.openxmlformats.org/officeDocument/2006/relationships/tags" Target="../tags/tag40.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2.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2.xml"/><Relationship Id="rId5" Type="http://schemas.openxmlformats.org/officeDocument/2006/relationships/tags" Target="../tags/tag54.xml"/><Relationship Id="rId4" Type="http://schemas.openxmlformats.org/officeDocument/2006/relationships/tags" Target="../tags/tag53.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2.xml"/><Relationship Id="rId4" Type="http://schemas.openxmlformats.org/officeDocument/2006/relationships/tags" Target="../tags/tag58.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2.xml"/><Relationship Id="rId5" Type="http://schemas.openxmlformats.org/officeDocument/2006/relationships/tags" Target="../tags/tag63.xml"/><Relationship Id="rId4" Type="http://schemas.openxmlformats.org/officeDocument/2006/relationships/tags" Target="../tags/tag6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514350" y="841772"/>
            <a:ext cx="58293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857250" y="2701528"/>
            <a:ext cx="51435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90746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7608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273844"/>
            <a:ext cx="1478756"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471488" y="273844"/>
            <a:ext cx="4350544" cy="435887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410206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两栏内容">
    <p:bg>
      <p:bgPr>
        <a:gradFill flip="none" rotWithShape="1">
          <a:gsLst>
            <a:gs pos="0">
              <a:srgbClr val="DCDCDC"/>
            </a:gs>
            <a:gs pos="0">
              <a:srgbClr val="DCDCDC"/>
            </a:gs>
            <a:gs pos="100000">
              <a:srgbClr val="F1F1F1"/>
            </a:gs>
          </a:gsLst>
          <a:lin ang="0" scaled="1"/>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53867"/>
      </p:ext>
    </p:extLst>
  </p:cSld>
  <p:clrMapOvr>
    <a:masterClrMapping/>
  </p:clrMapOvr>
  <p:transition spd="slow" advClick="0" advTm="0">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节标题">
    <p:bg>
      <p:bgPr>
        <a:solidFill>
          <a:srgbClr val="F0F0F0"/>
        </a:solidFill>
        <a:effectLst/>
      </p:bgPr>
    </p:bg>
    <p:spTree>
      <p:nvGrpSpPr>
        <p:cNvPr id="1" name=""/>
        <p:cNvGrpSpPr/>
        <p:nvPr/>
      </p:nvGrpSpPr>
      <p:grpSpPr>
        <a:xfrm>
          <a:off x="0" y="0"/>
          <a:ext cx="0" cy="0"/>
          <a:chOff x="0" y="0"/>
          <a:chExt cx="0" cy="0"/>
        </a:xfrm>
      </p:grpSpPr>
    </p:spTree>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342900" y="206375"/>
            <a:ext cx="6172200" cy="857250"/>
          </a:xfrm>
          <a:prstGeom prst="rect">
            <a:avLst/>
          </a:prstGeom>
        </p:spPr>
        <p:txBody>
          <a:bodyPr/>
          <a:lstStyle/>
          <a:p>
            <a:r>
              <a:rPr lang="zh-CN" altLang="en-US"/>
              <a:t>单击此处编辑母版标题样式</a:t>
            </a:r>
          </a:p>
        </p:txBody>
      </p:sp>
    </p:spTree>
  </p:cSld>
  <p:clrMapOvr>
    <a:masterClrMapping/>
  </p:clrMapOvr>
  <p:transition spd="slow">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342900" y="206375"/>
            <a:ext cx="6172200" cy="857250"/>
          </a:xfrm>
          <a:prstGeom prst="rect">
            <a:avLst/>
          </a:prstGeom>
        </p:spPr>
        <p:txBody>
          <a:bodyPr/>
          <a:lstStyle/>
          <a:p>
            <a:r>
              <a:rPr lang="zh-CN" altLang="en-US"/>
              <a:t>单击此处编辑母版标题样式</a:t>
            </a:r>
          </a:p>
        </p:txBody>
      </p:sp>
    </p:spTree>
  </p:cSld>
  <p:clrMapOvr>
    <a:masterClrMapping/>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342900" y="206375"/>
            <a:ext cx="6172200" cy="857250"/>
          </a:xfrm>
          <a:prstGeom prst="rect">
            <a:avLst/>
          </a:prstGeom>
        </p:spPr>
        <p:txBody>
          <a:bodyPr/>
          <a:lstStyle/>
          <a:p>
            <a:r>
              <a:rPr lang="zh-CN" altLang="en-US"/>
              <a:t>单击此处编辑母版标题样式</a:t>
            </a:r>
          </a:p>
        </p:txBody>
      </p:sp>
    </p:spTree>
  </p:cSld>
  <p:clrMapOvr>
    <a:masterClrMapping/>
  </p:clrMapOvr>
  <p:transition spd="slow">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342900" y="206375"/>
            <a:ext cx="6172200" cy="857250"/>
          </a:xfrm>
          <a:prstGeom prst="rect">
            <a:avLst/>
          </a:prstGeom>
        </p:spPr>
        <p:txBody>
          <a:bodyPr/>
          <a:lstStyle/>
          <a:p>
            <a:r>
              <a:rPr lang="zh-CN" altLang="en-US"/>
              <a:t>单击此处编辑母版标题样式</a:t>
            </a:r>
          </a:p>
        </p:txBody>
      </p:sp>
      <p:sp>
        <p:nvSpPr>
          <p:cNvPr id="4" name="矩形 3"/>
          <p:cNvSpPr/>
          <p:nvPr userDrawn="1"/>
        </p:nvSpPr>
        <p:spPr>
          <a:xfrm>
            <a:off x="5738237" y="4912668"/>
            <a:ext cx="724691" cy="230832"/>
          </a:xfrm>
          <a:prstGeom prst="rect">
            <a:avLst/>
          </a:prstGeom>
        </p:spPr>
        <p:txBody>
          <a:bodyPr wrap="square">
            <a:spAutoFit/>
          </a:bodyPr>
          <a:lstStyle/>
          <a:p>
            <a:pPr marL="0" marR="0" lvl="0" indent="0" defTabSz="6858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模板下载：</a:t>
            </a:r>
            <a:r>
              <a:rPr kumimoji="0" lang="en-US" altLang="zh-CN" sz="100" b="0" i="0" u="none" strike="noStrike" kern="0" cap="none" spc="0" normalizeH="0" baseline="0" noProof="0" dirty="0">
                <a:ln>
                  <a:noFill/>
                </a:ln>
                <a:solidFill>
                  <a:prstClr val="white"/>
                </a:solidFill>
                <a:effectLst/>
                <a:uLnTx/>
                <a:uFillTx/>
              </a:rPr>
              <a:t>www.1ppt.com/moban/          </a:t>
            </a:r>
            <a:r>
              <a:rPr kumimoji="0" lang="zh-CN" altLang="en-US" sz="100" b="0" i="0" u="none" strike="noStrike" kern="0" cap="none" spc="0" normalizeH="0" baseline="0" noProof="0" dirty="0">
                <a:ln>
                  <a:noFill/>
                </a:ln>
                <a:solidFill>
                  <a:prstClr val="white"/>
                </a:solidFill>
                <a:effectLst/>
                <a:uLnTx/>
                <a:uFillTx/>
              </a:rPr>
              <a:t>行业</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www.1ppt.com/hangye/ </a:t>
            </a:r>
          </a:p>
          <a:p>
            <a:pPr marL="0" marR="0" lvl="0" indent="0" defTabSz="6858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节日</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www.1ppt.com/jieri/          PPT</a:t>
            </a:r>
            <a:r>
              <a:rPr kumimoji="0" lang="zh-CN" altLang="en-US" sz="100" b="0" i="0" u="none" strike="noStrike" kern="0" cap="none" spc="0" normalizeH="0" baseline="0" noProof="0" dirty="0">
                <a:ln>
                  <a:noFill/>
                </a:ln>
                <a:solidFill>
                  <a:prstClr val="white"/>
                </a:solidFill>
                <a:effectLst/>
                <a:uLnTx/>
                <a:uFillTx/>
              </a:rPr>
              <a:t>素材：</a:t>
            </a:r>
            <a:r>
              <a:rPr kumimoji="0" lang="en-US" altLang="zh-CN" sz="100" b="0" i="0" u="none" strike="noStrike" kern="0" cap="none" spc="0" normalizeH="0" baseline="0" noProof="0" dirty="0">
                <a:ln>
                  <a:noFill/>
                </a:ln>
                <a:solidFill>
                  <a:prstClr val="white"/>
                </a:solidFill>
                <a:effectLst/>
                <a:uLnTx/>
                <a:uFillTx/>
              </a:rPr>
              <a:t>www.1ppt.com/sucai/</a:t>
            </a:r>
          </a:p>
          <a:p>
            <a:pPr marL="0" marR="0" lvl="0" indent="0" defTabSz="6858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背景图片：</a:t>
            </a:r>
            <a:r>
              <a:rPr kumimoji="0" lang="en-US" altLang="zh-CN" sz="100" b="0" i="0" u="none" strike="noStrike" kern="0" cap="none" spc="0" normalizeH="0" baseline="0" noProof="0" dirty="0">
                <a:ln>
                  <a:noFill/>
                </a:ln>
                <a:solidFill>
                  <a:prstClr val="white"/>
                </a:solidFill>
                <a:effectLst/>
                <a:uLnTx/>
                <a:uFillTx/>
              </a:rPr>
              <a:t>www.1ppt.com/beijing/        PPT</a:t>
            </a:r>
            <a:r>
              <a:rPr kumimoji="0" lang="zh-CN" altLang="en-US" sz="100" b="0" i="0" u="none" strike="noStrike" kern="0" cap="none" spc="0" normalizeH="0" baseline="0" noProof="0" dirty="0">
                <a:ln>
                  <a:noFill/>
                </a:ln>
                <a:solidFill>
                  <a:prstClr val="white"/>
                </a:solidFill>
                <a:effectLst/>
                <a:uLnTx/>
                <a:uFillTx/>
              </a:rPr>
              <a:t>图表：</a:t>
            </a:r>
            <a:r>
              <a:rPr kumimoji="0" lang="en-US" altLang="zh-CN" sz="100" b="0" i="0" u="none" strike="noStrike" kern="0" cap="none" spc="0" normalizeH="0" baseline="0" noProof="0" dirty="0">
                <a:ln>
                  <a:noFill/>
                </a:ln>
                <a:solidFill>
                  <a:prstClr val="white"/>
                </a:solidFill>
                <a:effectLst/>
                <a:uLnTx/>
                <a:uFillTx/>
              </a:rPr>
              <a:t>www.1ppt.com/tubiao/      </a:t>
            </a:r>
          </a:p>
          <a:p>
            <a:pPr marL="0" marR="0" lvl="0" indent="0" defTabSz="6858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精美</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下载：</a:t>
            </a:r>
            <a:r>
              <a:rPr kumimoji="0" lang="en-US" altLang="zh-CN" sz="100" b="0" i="0" u="none" strike="noStrike" kern="0" cap="none" spc="0" normalizeH="0" baseline="0" noProof="0" dirty="0">
                <a:ln>
                  <a:noFill/>
                </a:ln>
                <a:solidFill>
                  <a:prstClr val="white"/>
                </a:solidFill>
                <a:effectLst/>
                <a:uLnTx/>
                <a:uFillTx/>
              </a:rPr>
              <a:t>www.1ppt.com/xiazai/         PPT</a:t>
            </a:r>
            <a:r>
              <a:rPr kumimoji="0" lang="zh-CN" altLang="en-US" sz="100" b="0" i="0" u="none" strike="noStrike" kern="0" cap="none" spc="0" normalizeH="0" baseline="0" noProof="0" dirty="0">
                <a:ln>
                  <a:noFill/>
                </a:ln>
                <a:solidFill>
                  <a:prstClr val="white"/>
                </a:solidFill>
                <a:effectLst/>
                <a:uLnTx/>
                <a:uFillTx/>
              </a:rPr>
              <a:t>教程： </a:t>
            </a:r>
            <a:r>
              <a:rPr kumimoji="0" lang="en-US" altLang="zh-CN" sz="100" b="0" i="0" u="none" strike="noStrike" kern="0" cap="none" spc="0" normalizeH="0" baseline="0" noProof="0" dirty="0">
                <a:ln>
                  <a:noFill/>
                </a:ln>
                <a:solidFill>
                  <a:prstClr val="white"/>
                </a:solidFill>
                <a:effectLst/>
                <a:uLnTx/>
                <a:uFillTx/>
              </a:rPr>
              <a:t>www.1ppt.com/powerpoint/      </a:t>
            </a:r>
          </a:p>
          <a:p>
            <a:pPr marL="0" marR="0" lvl="0" indent="0" defTabSz="6858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课件：</a:t>
            </a:r>
            <a:r>
              <a:rPr kumimoji="0" lang="en-US" altLang="zh-CN" sz="100" b="0" i="0" u="none" strike="noStrike" kern="0" cap="none" spc="0" normalizeH="0" baseline="0" noProof="0" dirty="0">
                <a:ln>
                  <a:noFill/>
                </a:ln>
                <a:solidFill>
                  <a:prstClr val="white"/>
                </a:solidFill>
                <a:effectLst/>
                <a:uLnTx/>
                <a:uFillTx/>
              </a:rPr>
              <a:t>www.1ppt.com/kejian/             </a:t>
            </a:r>
            <a:r>
              <a:rPr kumimoji="0" lang="zh-CN" altLang="en-US" sz="100" b="0" i="0" u="none" strike="noStrike" kern="0" cap="none" spc="0" normalizeH="0" baseline="0" noProof="0" dirty="0">
                <a:ln>
                  <a:noFill/>
                </a:ln>
                <a:solidFill>
                  <a:prstClr val="white"/>
                </a:solidFill>
                <a:effectLst/>
                <a:uLnTx/>
                <a:uFillTx/>
              </a:rPr>
              <a:t>字体下载：</a:t>
            </a:r>
            <a:r>
              <a:rPr kumimoji="0" lang="en-US" altLang="zh-CN" sz="100" b="0" i="0" u="none" strike="noStrike" kern="0" cap="none" spc="0" normalizeH="0" baseline="0" noProof="0" dirty="0">
                <a:ln>
                  <a:noFill/>
                </a:ln>
                <a:solidFill>
                  <a:prstClr val="white"/>
                </a:solidFill>
                <a:effectLst/>
                <a:uLnTx/>
                <a:uFillTx/>
              </a:rPr>
              <a:t>www.1ppt.com/ziti/</a:t>
            </a:r>
          </a:p>
          <a:p>
            <a:pPr marL="0" marR="0" lvl="0" indent="0" defTabSz="6858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工作总结</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a:t>
            </a:r>
            <a:r>
              <a:rPr kumimoji="0" lang="en-US" altLang="zh-CN" sz="100" b="0" i="0" u="none" strike="noStrike" kern="0" cap="none" spc="0" normalizeH="0" baseline="0" noProof="0" dirty="0">
                <a:ln>
                  <a:noFill/>
                </a:ln>
                <a:solidFill>
                  <a:prstClr val="white"/>
                </a:solidFill>
                <a:effectLst/>
                <a:uLnTx/>
                <a:uFillTx/>
              </a:rPr>
              <a:t>www.1ppt.com/xiazai/zongjie/ </a:t>
            </a:r>
            <a:r>
              <a:rPr kumimoji="0" lang="zh-CN" altLang="en-US" sz="100" b="0" i="0" u="none" strike="noStrike" kern="0" cap="none" spc="0" normalizeH="0" baseline="0" noProof="0" dirty="0">
                <a:ln>
                  <a:noFill/>
                </a:ln>
                <a:solidFill>
                  <a:prstClr val="white"/>
                </a:solidFill>
                <a:effectLst/>
                <a:uLnTx/>
                <a:uFillTx/>
              </a:rPr>
              <a:t>工作计划：</a:t>
            </a:r>
            <a:r>
              <a:rPr kumimoji="0" lang="en-US" altLang="zh-CN" sz="100" b="0" i="0" u="none" strike="noStrike" kern="0" cap="none" spc="0" normalizeH="0" baseline="0" noProof="0" dirty="0">
                <a:ln>
                  <a:noFill/>
                </a:ln>
                <a:solidFill>
                  <a:prstClr val="white"/>
                </a:solidFill>
                <a:effectLst/>
                <a:uLnTx/>
                <a:uFillTx/>
              </a:rPr>
              <a:t>www.1ppt.com/xiazai/jihua/</a:t>
            </a:r>
          </a:p>
          <a:p>
            <a:pPr marL="0" marR="0" lvl="0" indent="0" defTabSz="6858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商务</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www.1ppt.com/moban/shangwu/  </a:t>
            </a:r>
            <a:r>
              <a:rPr kumimoji="0" lang="zh-CN" altLang="en-US" sz="100" b="0" i="0" u="none" strike="noStrike" kern="0" cap="none" spc="0" normalizeH="0" baseline="0" noProof="0" dirty="0">
                <a:ln>
                  <a:noFill/>
                </a:ln>
                <a:solidFill>
                  <a:prstClr val="white"/>
                </a:solidFill>
                <a:effectLst/>
                <a:uLnTx/>
                <a:uFillTx/>
              </a:rPr>
              <a:t>个人简历</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a:t>
            </a:r>
            <a:r>
              <a:rPr kumimoji="0" lang="en-US" altLang="zh-CN" sz="100" b="0" i="0" u="none" strike="noStrike" kern="0" cap="none" spc="0" normalizeH="0" baseline="0" noProof="0" dirty="0">
                <a:ln>
                  <a:noFill/>
                </a:ln>
                <a:solidFill>
                  <a:prstClr val="white"/>
                </a:solidFill>
                <a:effectLst/>
                <a:uLnTx/>
                <a:uFillTx/>
              </a:rPr>
              <a:t>www.1ppt.com/xiazai/jianli/  </a:t>
            </a:r>
          </a:p>
          <a:p>
            <a:pPr marL="0" marR="0" lvl="0" indent="0" defTabSz="6858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毕业答辩</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a:t>
            </a:r>
            <a:r>
              <a:rPr kumimoji="0" lang="en-US" altLang="zh-CN" sz="100" b="0" i="0" u="none" strike="noStrike" kern="0" cap="none" spc="0" normalizeH="0" baseline="0" noProof="0" dirty="0">
                <a:ln>
                  <a:noFill/>
                </a:ln>
                <a:solidFill>
                  <a:prstClr val="white"/>
                </a:solidFill>
                <a:effectLst/>
                <a:uLnTx/>
                <a:uFillTx/>
              </a:rPr>
              <a:t>www.1ppt.com/xiazai/dabian/  </a:t>
            </a:r>
            <a:r>
              <a:rPr kumimoji="0" lang="zh-CN" altLang="en-US" sz="100" b="0" i="0" u="none" strike="noStrike" kern="0" cap="none" spc="0" normalizeH="0" baseline="0" noProof="0" dirty="0">
                <a:ln>
                  <a:noFill/>
                </a:ln>
                <a:solidFill>
                  <a:prstClr val="white"/>
                </a:solidFill>
                <a:effectLst/>
                <a:uLnTx/>
                <a:uFillTx/>
              </a:rPr>
              <a:t>工作汇报</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a:t>
            </a:r>
            <a:r>
              <a:rPr kumimoji="0" lang="en-US" altLang="zh-CN" sz="100" b="0" i="0" u="none" strike="noStrike" kern="0" cap="none" spc="0" normalizeH="0" baseline="0" noProof="0" dirty="0">
                <a:ln>
                  <a:noFill/>
                </a:ln>
                <a:solidFill>
                  <a:prstClr val="white"/>
                </a:solidFill>
                <a:effectLst/>
                <a:uLnTx/>
                <a:uFillTx/>
              </a:rPr>
              <a:t>www.1ppt.com/xiazai/huibao/    </a:t>
            </a:r>
          </a:p>
          <a:p>
            <a:pPr marL="0" marR="0" lvl="0" indent="0" defTabSz="6858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 </a:t>
            </a:r>
          </a:p>
        </p:txBody>
      </p:sp>
    </p:spTree>
  </p:cSld>
  <p:clrMapOvr>
    <a:masterClrMapping/>
  </p:clrMapOvr>
  <p:transition spd="slow">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342900" y="206375"/>
            <a:ext cx="6172200" cy="857250"/>
          </a:xfrm>
          <a:prstGeom prst="rect">
            <a:avLst/>
          </a:prstGeom>
        </p:spPr>
        <p:txBody>
          <a:bodyPr/>
          <a:lstStyle/>
          <a:p>
            <a:r>
              <a:rPr lang="zh-CN" altLang="en-US"/>
              <a:t>单击此处编辑母版标题样式</a:t>
            </a:r>
          </a:p>
        </p:txBody>
      </p:sp>
    </p:spTree>
  </p:cSld>
  <p:clrMapOvr>
    <a:masterClrMapping/>
  </p:clrMapOvr>
  <p:transition spd="slow">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674325" y="685800"/>
            <a:ext cx="5512050" cy="1927800"/>
          </a:xfrm>
        </p:spPr>
        <p:txBody>
          <a:bodyPr lIns="90000" tIns="46800" rIns="90000" bIns="46800" anchor="b" anchorCtr="0">
            <a:normAutofit/>
          </a:bodyPr>
          <a:lstStyle>
            <a:lvl1pPr algn="ctr">
              <a:defRPr sz="45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674325" y="2670300"/>
            <a:ext cx="5512050" cy="1104300"/>
          </a:xfrm>
        </p:spPr>
        <p:txBody>
          <a:bodyPr lIns="90000" tIns="46800" rIns="90000" bIns="46800">
            <a:normAutofit/>
          </a:bodyPr>
          <a:lstStyle>
            <a:lvl1pPr marL="0" indent="0" algn="ctr">
              <a:lnSpc>
                <a:spcPct val="110000"/>
              </a:lnSpc>
              <a:buNone/>
              <a:defRPr sz="1800" spc="15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2023/7/11</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extLst>
      <p:ext uri="{BB962C8B-B14F-4D97-AF65-F5344CB8AC3E}">
        <p14:creationId xmlns:p14="http://schemas.microsoft.com/office/powerpoint/2010/main" val="3522370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208937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342225" y="456300"/>
            <a:ext cx="6170175" cy="5292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342225" y="1117800"/>
            <a:ext cx="6170175" cy="3569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2023/7/11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7755496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119825" y="2886300"/>
            <a:ext cx="4369950" cy="575100"/>
          </a:xfrm>
        </p:spPr>
        <p:txBody>
          <a:bodyPr lIns="90000" tIns="46800" rIns="90000" bIns="46800" anchor="b" anchorCtr="0">
            <a:normAutofit/>
          </a:bodyPr>
          <a:lstStyle>
            <a:lvl1pPr>
              <a:defRPr sz="33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119825" y="3461400"/>
            <a:ext cx="4369950" cy="650700"/>
          </a:xfrm>
        </p:spPr>
        <p:txBody>
          <a:bodyPr lIns="90000" tIns="46800" rIns="90000" bIns="46800">
            <a:normAutofit/>
          </a:bodyPr>
          <a:lstStyle>
            <a:lvl1pPr marL="0" indent="0">
              <a:buNone/>
              <a:defRPr sz="1350">
                <a:solidFill>
                  <a:schemeClr val="tx1">
                    <a:lumMod val="65000"/>
                    <a:lumOff val="35000"/>
                  </a:schemeClr>
                </a:solidFill>
              </a:defRPr>
            </a:lvl1pPr>
            <a:lvl2pPr marL="342900" indent="0">
              <a:buNone/>
              <a:defRPr sz="1200">
                <a:solidFill>
                  <a:schemeClr val="tx1">
                    <a:tint val="75000"/>
                  </a:schemeClr>
                </a:solidFill>
              </a:defRPr>
            </a:lvl2pPr>
            <a:lvl3pPr marL="685800" indent="0">
              <a:buNone/>
              <a:defRPr sz="12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2023/7/11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27381281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342225" y="456300"/>
            <a:ext cx="6170175" cy="5292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342225" y="1125900"/>
            <a:ext cx="2911950" cy="35613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3606525" y="1125900"/>
            <a:ext cx="2911950" cy="35613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2023/7/11</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7838229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342225" y="456300"/>
            <a:ext cx="6170175" cy="5292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342225" y="1071900"/>
            <a:ext cx="3005100" cy="286200"/>
          </a:xfrm>
        </p:spPr>
        <p:txBody>
          <a:bodyPr lIns="101600" tIns="38100" rIns="76200" bIns="38100" anchor="t" anchorCtr="0">
            <a:normAutofit/>
          </a:bodyPr>
          <a:lstStyle>
            <a:lvl1pPr marL="0" indent="0">
              <a:lnSpc>
                <a:spcPct val="100000"/>
              </a:lnSpc>
              <a:buNone/>
              <a:defRPr sz="1500" b="1" spc="150">
                <a:solidFill>
                  <a:schemeClr val="tx1">
                    <a:lumMod val="75000"/>
                    <a:lumOff val="2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342225" y="1390500"/>
            <a:ext cx="3005100" cy="32967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3507610" y="1066297"/>
            <a:ext cx="3005100" cy="286200"/>
          </a:xfrm>
        </p:spPr>
        <p:txBody>
          <a:bodyPr vert="horz" lIns="101600" tIns="38100" rIns="76200" bIns="38100" rtlCol="0" anchor="t" anchorCtr="0">
            <a:normAutofit/>
          </a:bodyPr>
          <a:lstStyle>
            <a:lvl1pPr marL="0" indent="0">
              <a:lnSpc>
                <a:spcPct val="100000"/>
              </a:lnSpc>
              <a:buNone/>
              <a:defRPr sz="1500" b="1" spc="150">
                <a:solidFill>
                  <a:schemeClr val="tx1">
                    <a:lumMod val="75000"/>
                    <a:lumOff val="2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3507610" y="1390500"/>
            <a:ext cx="3005100" cy="32967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2023/7/11</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8078975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342225" y="456300"/>
            <a:ext cx="6170175" cy="5292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2023/7/11</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4630295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2023/7/11</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4885598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342225" y="1166400"/>
            <a:ext cx="2943606" cy="3456000"/>
          </a:xfrm>
        </p:spPr>
        <p:txBody>
          <a:bodyPr vert="horz" lIns="90000" tIns="46800" rIns="90000" bIns="46800" rtlCol="0">
            <a:normAutofit/>
          </a:bodyPr>
          <a:lstStyle>
            <a:lvl1pPr>
              <a:buNone/>
              <a:defRPr sz="1200"/>
            </a:lvl1pPr>
          </a:lstStyle>
          <a:p>
            <a:pPr lvl="0"/>
            <a:endParaRPr lang="zh-CN" altLang="en-US"/>
          </a:p>
        </p:txBody>
      </p:sp>
      <p:sp>
        <p:nvSpPr>
          <p:cNvPr id="4" name="文本占位符 3"/>
          <p:cNvSpPr>
            <a:spLocks noGrp="1"/>
          </p:cNvSpPr>
          <p:nvPr>
            <p:ph type="body" sz="half" idx="2"/>
            <p:custDataLst>
              <p:tags r:id="rId2"/>
            </p:custDataLst>
          </p:nvPr>
        </p:nvSpPr>
        <p:spPr>
          <a:xfrm>
            <a:off x="3572100" y="1166400"/>
            <a:ext cx="2940300" cy="3456000"/>
          </a:xfrm>
        </p:spPr>
        <p:txBody>
          <a:bodyPr vert="horz" lIns="90000" tIns="46800" rIns="90000" bIns="46800" rtlCol="0">
            <a:normAutofit/>
          </a:bodyPr>
          <a:lstStyle>
            <a:lvl1pPr>
              <a:buNone/>
              <a:defRPr sz="12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2023/7/11</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extLst>
      <p:ext uri="{BB962C8B-B14F-4D97-AF65-F5344CB8AC3E}">
        <p14:creationId xmlns:p14="http://schemas.microsoft.com/office/powerpoint/2010/main" val="34487727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5757075" y="685800"/>
            <a:ext cx="587250" cy="3771900"/>
          </a:xfrm>
        </p:spPr>
        <p:txBody>
          <a:bodyPr vert="eaVert" lIns="90000" tIns="46800" rIns="90000" bIns="46800" rtlCol="0" anchor="ctr" anchorCtr="0">
            <a:normAutofit/>
          </a:bodyPr>
          <a:lstStyle>
            <a:lvl1pPr>
              <a:buNone/>
              <a:defRPr sz="21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514350" y="685800"/>
            <a:ext cx="5157675" cy="3771900"/>
          </a:xfrm>
        </p:spPr>
        <p:txBody>
          <a:bodyPr vert="eaVert" lIns="46800" tIns="46800" rIns="46800" bIns="46800"/>
          <a:lstStyle>
            <a:lvl1pPr marL="171450" indent="-171450">
              <a:spcAft>
                <a:spcPts val="750"/>
              </a:spcAft>
              <a:defRPr spc="225"/>
            </a:lvl1pPr>
            <a:lvl2pPr marL="514350" indent="-171450">
              <a:defRPr spc="225"/>
            </a:lvl2pPr>
            <a:lvl3pPr marL="857250" indent="-171450">
              <a:defRPr spc="225"/>
            </a:lvl3pPr>
            <a:lvl4pPr marL="1200150" indent="-171450">
              <a:defRPr spc="225"/>
            </a:lvl4pPr>
            <a:lvl5pPr marL="1543050" indent="-171450">
              <a:defRPr spc="225"/>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2023/7/11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4226391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2023/7/11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342225" y="580500"/>
            <a:ext cx="6172200" cy="41121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2170643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2023/7/11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674325" y="1863000"/>
            <a:ext cx="5512050" cy="764100"/>
          </a:xfrm>
        </p:spPr>
        <p:txBody>
          <a:bodyPr vert="horz" lIns="90000" tIns="46800" rIns="90000" bIns="46800" rtlCol="0" anchor="t" anchorCtr="0">
            <a:normAutofit/>
          </a:bodyPr>
          <a:lstStyle>
            <a:lvl1pPr algn="ctr">
              <a:defRPr sz="45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674325" y="2670300"/>
            <a:ext cx="5512050" cy="353700"/>
          </a:xfrm>
        </p:spPr>
        <p:txBody>
          <a:bodyPr lIns="90000" tIns="46800" rIns="90000" bIns="46800">
            <a:normAutofit/>
          </a:bodyPr>
          <a:lstStyle>
            <a:lvl1pPr algn="ctr">
              <a:lnSpc>
                <a:spcPct val="110000"/>
              </a:lnSpc>
              <a:buNone/>
              <a:defRPr sz="1800" spc="150"/>
            </a:lvl1pPr>
          </a:lstStyle>
          <a:p>
            <a:pPr lvl="0"/>
            <a:r>
              <a:rPr lang="zh-CN" altLang="en-US" dirty="0"/>
              <a:t>单击此处编辑母版文本样式</a:t>
            </a:r>
          </a:p>
        </p:txBody>
      </p:sp>
    </p:spTree>
    <p:extLst>
      <p:ext uri="{BB962C8B-B14F-4D97-AF65-F5344CB8AC3E}">
        <p14:creationId xmlns:p14="http://schemas.microsoft.com/office/powerpoint/2010/main" val="1029788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467916" y="1282305"/>
            <a:ext cx="5915025"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467916" y="3442099"/>
            <a:ext cx="5915025" cy="1125140"/>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7/11/2023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30160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471488" y="1369219"/>
            <a:ext cx="291465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3471863" y="1369219"/>
            <a:ext cx="291465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7/11/2023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89111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72381" y="273845"/>
            <a:ext cx="5915025"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472381" y="1260872"/>
            <a:ext cx="2901255"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472381" y="1878806"/>
            <a:ext cx="2901255"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3471863" y="1260872"/>
            <a:ext cx="2915543"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3471863" y="1878806"/>
            <a:ext cx="2915543"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7/11/2023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847718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7/11/2023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553107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7/11/2023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51892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72381" y="342900"/>
            <a:ext cx="2211884"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2915543" y="740570"/>
            <a:ext cx="3471863"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472381" y="1543050"/>
            <a:ext cx="2211884"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7/11/2023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41511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72381" y="342900"/>
            <a:ext cx="2211884"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915543" y="740570"/>
            <a:ext cx="3471863"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472381" y="1543050"/>
            <a:ext cx="2211884"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7/11/2023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046621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17" Type="http://schemas.openxmlformats.org/officeDocument/2006/relationships/tags" Target="../tags/tag6.xml"/><Relationship Id="rId2" Type="http://schemas.openxmlformats.org/officeDocument/2006/relationships/slideLayout" Target="../slideLayouts/slideLayout20.xml"/><Relationship Id="rId16" Type="http://schemas.openxmlformats.org/officeDocument/2006/relationships/tags" Target="../tags/tag5.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tags" Target="../tags/tag4.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273845"/>
            <a:ext cx="5915025"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471488" y="1369219"/>
            <a:ext cx="5915025"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471488" y="4767264"/>
            <a:ext cx="154305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dirty="0"/>
              <a:t>7/11/2023</a:t>
            </a:fld>
            <a:endParaRPr lang="en-US" dirty="0"/>
          </a:p>
        </p:txBody>
      </p:sp>
      <p:sp>
        <p:nvSpPr>
          <p:cNvPr id="5" name="Footer Placeholder 4"/>
          <p:cNvSpPr>
            <a:spLocks noGrp="1"/>
          </p:cNvSpPr>
          <p:nvPr>
            <p:ph type="ftr" sz="quarter" idx="3"/>
          </p:nvPr>
        </p:nvSpPr>
        <p:spPr>
          <a:xfrm>
            <a:off x="2271713" y="4767264"/>
            <a:ext cx="2314575"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43463" y="4767264"/>
            <a:ext cx="154305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4191690709"/>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70" r:id="rId12"/>
    <p:sldLayoutId id="2147483649" r:id="rId13"/>
    <p:sldLayoutId id="2147483652" r:id="rId14"/>
    <p:sldLayoutId id="2147483653" r:id="rId15"/>
    <p:sldLayoutId id="2147483654" r:id="rId16"/>
    <p:sldLayoutId id="2147483655" r:id="rId17"/>
    <p:sldLayoutId id="2147483656" r:id="rId18"/>
  </p:sldLayoutIdLst>
  <p:transition spd="slow">
    <p:fade/>
  </p:transition>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342225" y="456300"/>
            <a:ext cx="6170175" cy="5292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342225" y="1117800"/>
            <a:ext cx="6170175" cy="35694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344250" y="4735800"/>
            <a:ext cx="1518750" cy="237600"/>
          </a:xfrm>
          <a:prstGeom prst="rect">
            <a:avLst/>
          </a:prstGeom>
        </p:spPr>
        <p:txBody>
          <a:bodyPr vert="horz" lIns="91440" tIns="45720" rIns="91440" bIns="45720" rtlCol="0" anchor="ctr">
            <a:normAutofit/>
          </a:bodyPr>
          <a:lstStyle>
            <a:lvl1pPr algn="l">
              <a:defRPr sz="750" baseline="0">
                <a:solidFill>
                  <a:schemeClr val="tx1">
                    <a:tint val="75000"/>
                  </a:schemeClr>
                </a:solidFill>
              </a:defRPr>
            </a:lvl1pPr>
          </a:lstStyle>
          <a:p>
            <a:fld id="{760FBDFE-C587-4B4C-A407-44438C67B59E}" type="datetimeFigureOut">
              <a:rPr lang="zh-CN" altLang="en-US" smtClean="0"/>
              <a:t>2023/7/11</a:t>
            </a:fld>
            <a:endParaRPr lang="zh-CN" altLang="en-US"/>
          </a:p>
        </p:txBody>
      </p:sp>
      <p:sp>
        <p:nvSpPr>
          <p:cNvPr id="5" name="页脚占位符 4"/>
          <p:cNvSpPr>
            <a:spLocks noGrp="1"/>
          </p:cNvSpPr>
          <p:nvPr>
            <p:ph type="ftr" sz="quarter" idx="3"/>
            <p:custDataLst>
              <p:tags r:id="rId17"/>
            </p:custDataLst>
          </p:nvPr>
        </p:nvSpPr>
        <p:spPr>
          <a:xfrm>
            <a:off x="2315250" y="4735800"/>
            <a:ext cx="2227500" cy="237600"/>
          </a:xfrm>
          <a:prstGeom prst="rect">
            <a:avLst/>
          </a:prstGeom>
        </p:spPr>
        <p:txBody>
          <a:bodyPr vert="horz" lIns="91440" tIns="45720" rIns="91440" bIns="45720" rtlCol="0" anchor="ctr">
            <a:normAutofit/>
          </a:bodyPr>
          <a:lstStyle>
            <a:lvl1pPr algn="ctr">
              <a:defRPr sz="75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4993650" y="4735800"/>
            <a:ext cx="1518750" cy="237600"/>
          </a:xfrm>
          <a:prstGeom prst="rect">
            <a:avLst/>
          </a:prstGeom>
        </p:spPr>
        <p:txBody>
          <a:bodyPr vert="horz" lIns="91440" tIns="45720" rIns="91440" bIns="45720" rtlCol="0" anchor="ctr">
            <a:normAutofit/>
          </a:bodyPr>
          <a:lstStyle>
            <a:lvl1pPr algn="r">
              <a:defRPr sz="75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3"/>
    </p:custDataLst>
    <p:extLst>
      <p:ext uri="{BB962C8B-B14F-4D97-AF65-F5344CB8AC3E}">
        <p14:creationId xmlns:p14="http://schemas.microsoft.com/office/powerpoint/2010/main" val="1834196110"/>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xStyles>
    <p:titleStyle>
      <a:lvl1pPr algn="l" defTabSz="685800" rtl="0" eaLnBrk="1" fontAlgn="auto" latinLnBrk="0" hangingPunct="1">
        <a:lnSpc>
          <a:spcPct val="100000"/>
        </a:lnSpc>
        <a:spcBef>
          <a:spcPct val="0"/>
        </a:spcBef>
        <a:buNone/>
        <a:defRPr sz="2700" b="1" u="none" strike="noStrike" kern="1200" cap="none" spc="225" normalizeH="0" baseline="0">
          <a:solidFill>
            <a:schemeClr val="tx1">
              <a:lumMod val="85000"/>
              <a:lumOff val="15000"/>
            </a:schemeClr>
          </a:solidFill>
          <a:uFillTx/>
          <a:latin typeface="+mj-lt"/>
          <a:ea typeface="+mj-ea"/>
          <a:cs typeface="+mj-cs"/>
        </a:defRPr>
      </a:lvl1pPr>
    </p:titleStyle>
    <p:bodyStyle>
      <a:lvl1pPr marL="171450" indent="-171450" algn="l" defTabSz="685800" rtl="0" eaLnBrk="1" fontAlgn="auto" latinLnBrk="0" hangingPunct="1">
        <a:lnSpc>
          <a:spcPct val="130000"/>
        </a:lnSpc>
        <a:spcBef>
          <a:spcPts val="0"/>
        </a:spcBef>
        <a:spcAft>
          <a:spcPts val="750"/>
        </a:spcAft>
        <a:buFont typeface="Arial" panose="020B0604020202020204" pitchFamily="34" charset="0"/>
        <a:buChar char="●"/>
        <a:defRPr sz="1350" u="none" strike="noStrike" kern="1200" cap="none" spc="113" normalizeH="0" baseline="0">
          <a:solidFill>
            <a:schemeClr val="tx1">
              <a:lumMod val="65000"/>
              <a:lumOff val="35000"/>
            </a:schemeClr>
          </a:solidFill>
          <a:uFillTx/>
          <a:latin typeface="+mn-lt"/>
          <a:ea typeface="+mn-ea"/>
          <a:cs typeface="+mn-cs"/>
        </a:defRPr>
      </a:lvl1pPr>
      <a:lvl2pPr marL="514350" indent="-171450" algn="l" defTabSz="685800" rtl="0" eaLnBrk="1" fontAlgn="auto" latinLnBrk="0" hangingPunct="1">
        <a:lnSpc>
          <a:spcPct val="120000"/>
        </a:lnSpc>
        <a:spcBef>
          <a:spcPts val="0"/>
        </a:spcBef>
        <a:spcAft>
          <a:spcPts val="450"/>
        </a:spcAft>
        <a:buFont typeface="Arial" panose="020B0604020202020204" pitchFamily="34" charset="0"/>
        <a:buChar char="●"/>
        <a:tabLst>
          <a:tab pos="1207294" algn="l"/>
          <a:tab pos="1207294" algn="l"/>
          <a:tab pos="1207294" algn="l"/>
          <a:tab pos="1207294" algn="l"/>
        </a:tabLst>
        <a:defRPr sz="1200" u="none" strike="noStrike" kern="1200" cap="none" spc="113" normalizeH="0" baseline="0">
          <a:solidFill>
            <a:schemeClr val="tx1">
              <a:lumMod val="65000"/>
              <a:lumOff val="35000"/>
            </a:schemeClr>
          </a:solidFill>
          <a:uFillTx/>
          <a:latin typeface="+mn-lt"/>
          <a:ea typeface="+mn-ea"/>
          <a:cs typeface="+mn-cs"/>
        </a:defRPr>
      </a:lvl2pPr>
      <a:lvl3pPr marL="857250" indent="-171450" algn="l" defTabSz="685800" rtl="0" eaLnBrk="1" fontAlgn="auto" latinLnBrk="0" hangingPunct="1">
        <a:lnSpc>
          <a:spcPct val="120000"/>
        </a:lnSpc>
        <a:spcBef>
          <a:spcPts val="0"/>
        </a:spcBef>
        <a:spcAft>
          <a:spcPts val="450"/>
        </a:spcAft>
        <a:buFont typeface="Arial" panose="020B0604020202020204" pitchFamily="34" charset="0"/>
        <a:buChar char="●"/>
        <a:defRPr sz="1200" u="none" strike="noStrike" kern="1200" cap="none" spc="113" normalizeH="0" baseline="0">
          <a:solidFill>
            <a:schemeClr val="tx1">
              <a:lumMod val="65000"/>
              <a:lumOff val="35000"/>
            </a:schemeClr>
          </a:solidFill>
          <a:uFillTx/>
          <a:latin typeface="+mn-lt"/>
          <a:ea typeface="+mn-ea"/>
          <a:cs typeface="+mn-cs"/>
        </a:defRPr>
      </a:lvl3pPr>
      <a:lvl4pPr marL="1200150" indent="-171450" algn="l" defTabSz="685800" rtl="0" eaLnBrk="1" fontAlgn="auto" latinLnBrk="0" hangingPunct="1">
        <a:lnSpc>
          <a:spcPct val="120000"/>
        </a:lnSpc>
        <a:spcBef>
          <a:spcPts val="0"/>
        </a:spcBef>
        <a:spcAft>
          <a:spcPts val="225"/>
        </a:spcAft>
        <a:buFont typeface="Wingdings" panose="05000000000000000000" charset="0"/>
        <a:buChar char=""/>
        <a:defRPr sz="1050" u="none" strike="noStrike" kern="1200" cap="none" spc="113" normalizeH="0" baseline="0">
          <a:solidFill>
            <a:schemeClr val="tx1">
              <a:lumMod val="65000"/>
              <a:lumOff val="35000"/>
            </a:schemeClr>
          </a:solidFill>
          <a:uFillTx/>
          <a:latin typeface="+mn-lt"/>
          <a:ea typeface="+mn-ea"/>
          <a:cs typeface="+mn-cs"/>
        </a:defRPr>
      </a:lvl4pPr>
      <a:lvl5pPr marL="1543050" indent="-171450" algn="l" defTabSz="685800" rtl="0" eaLnBrk="1" fontAlgn="auto" latinLnBrk="0" hangingPunct="1">
        <a:lnSpc>
          <a:spcPct val="120000"/>
        </a:lnSpc>
        <a:spcBef>
          <a:spcPts val="0"/>
        </a:spcBef>
        <a:spcAft>
          <a:spcPts val="225"/>
        </a:spcAft>
        <a:buFont typeface="Arial" panose="020B0604020202020204" pitchFamily="34" charset="0"/>
        <a:buChar char="•"/>
        <a:defRPr sz="1050" u="none" strike="noStrike" kern="1200" cap="none" spc="113" normalizeH="0" baseline="0">
          <a:solidFill>
            <a:schemeClr val="tx1">
              <a:lumMod val="65000"/>
              <a:lumOff val="35000"/>
            </a:schemeClr>
          </a:solidFill>
          <a:uFillTx/>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9.xml"/><Relationship Id="rId1" Type="http://schemas.openxmlformats.org/officeDocument/2006/relationships/tags" Target="../tags/tag64.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9.xml"/><Relationship Id="rId1" Type="http://schemas.openxmlformats.org/officeDocument/2006/relationships/tags" Target="../tags/tag6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标题 2"/>
          <p:cNvSpPr>
            <a:spLocks noGrp="1"/>
          </p:cNvSpPr>
          <p:nvPr>
            <p:ph type="ctrTitle"/>
          </p:nvPr>
        </p:nvSpPr>
        <p:spPr>
          <a:xfrm>
            <a:off x="672975" y="1059582"/>
            <a:ext cx="5512050" cy="1927800"/>
          </a:xfrm>
        </p:spPr>
        <p:txBody>
          <a:bodyPr>
            <a:normAutofit fontScale="90000"/>
          </a:bodyPr>
          <a:lstStyle/>
          <a:p>
            <a:r>
              <a:rPr lang="zh-CN" altLang="en-US" dirty="0">
                <a:solidFill>
                  <a:schemeClr val="bg1"/>
                </a:solidFill>
                <a:latin typeface="宋体" panose="02010600030101010101" pitchFamily="2" charset="-122"/>
                <a:ea typeface="宋体" panose="02010600030101010101" pitchFamily="2" charset="-122"/>
                <a:cs typeface="Kartika" panose="02020503030404060203" pitchFamily="18" charset="0"/>
              </a:rPr>
              <a:t>融合语义与结构信息的知识图谱补全模型研究</a:t>
            </a:r>
            <a:endParaRPr lang="zh-CN" altLang="en-US" dirty="0">
              <a:solidFill>
                <a:schemeClr val="bg1"/>
              </a:solidFill>
            </a:endParaRPr>
          </a:p>
        </p:txBody>
      </p:sp>
      <p:pic>
        <p:nvPicPr>
          <p:cNvPr id="8" name="图片 7">
            <a:extLst>
              <a:ext uri="{FF2B5EF4-FFF2-40B4-BE49-F238E27FC236}">
                <a16:creationId xmlns:a16="http://schemas.microsoft.com/office/drawing/2014/main" id="{1C1EEE7E-A165-567C-EE0F-AEC96E252552}"/>
              </a:ext>
            </a:extLst>
          </p:cNvPr>
          <p:cNvPicPr>
            <a:picLocks noChangeAspect="1"/>
          </p:cNvPicPr>
          <p:nvPr/>
        </p:nvPicPr>
        <p:blipFill rotWithShape="1">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11200"/>
                    </a14:imgEffect>
                    <a14:imgEffect>
                      <a14:saturation sat="400000"/>
                    </a14:imgEffect>
                  </a14:imgLayer>
                </a14:imgProps>
              </a:ext>
            </a:extLst>
          </a:blip>
          <a:srcRect l="21552" t="15001" r="25225" b="16400"/>
          <a:stretch>
            <a:fillRect/>
          </a:stretch>
        </p:blipFill>
        <p:spPr>
          <a:xfrm>
            <a:off x="5949280" y="627534"/>
            <a:ext cx="747714" cy="741600"/>
          </a:xfrm>
          <a:prstGeom prst="ellipse">
            <a:avLst/>
          </a:prstGeom>
        </p:spPr>
      </p:pic>
      <p:sp>
        <p:nvSpPr>
          <p:cNvPr id="9" name="文本框 8">
            <a:extLst>
              <a:ext uri="{FF2B5EF4-FFF2-40B4-BE49-F238E27FC236}">
                <a16:creationId xmlns:a16="http://schemas.microsoft.com/office/drawing/2014/main" id="{9482092A-D61F-3CD0-EF71-4F2C165F0786}"/>
              </a:ext>
            </a:extLst>
          </p:cNvPr>
          <p:cNvSpPr txBox="1"/>
          <p:nvPr/>
        </p:nvSpPr>
        <p:spPr>
          <a:xfrm>
            <a:off x="3145667" y="3086839"/>
            <a:ext cx="648072" cy="276999"/>
          </a:xfrm>
          <a:prstGeom prst="rect">
            <a:avLst/>
          </a:prstGeom>
          <a:noFill/>
        </p:spPr>
        <p:txBody>
          <a:bodyPr wrap="square" rtlCol="0">
            <a:spAutoFit/>
          </a:bodyPr>
          <a:lstStyle/>
          <a:p>
            <a:r>
              <a:rPr lang="zh-CN" altLang="en-US" sz="1200" dirty="0">
                <a:solidFill>
                  <a:schemeClr val="bg1"/>
                </a:solidFill>
              </a:rPr>
              <a:t>马志远</a:t>
            </a:r>
          </a:p>
        </p:txBody>
      </p:sp>
      <p:sp>
        <p:nvSpPr>
          <p:cNvPr id="10" name="文本框 9">
            <a:extLst>
              <a:ext uri="{FF2B5EF4-FFF2-40B4-BE49-F238E27FC236}">
                <a16:creationId xmlns:a16="http://schemas.microsoft.com/office/drawing/2014/main" id="{7EC11B63-34A3-FC74-644F-A95A39E90809}"/>
              </a:ext>
            </a:extLst>
          </p:cNvPr>
          <p:cNvSpPr txBox="1"/>
          <p:nvPr/>
        </p:nvSpPr>
        <p:spPr>
          <a:xfrm>
            <a:off x="2924944" y="3363838"/>
            <a:ext cx="1147429" cy="276999"/>
          </a:xfrm>
          <a:prstGeom prst="rect">
            <a:avLst/>
          </a:prstGeom>
          <a:noFill/>
        </p:spPr>
        <p:txBody>
          <a:bodyPr wrap="square" rtlCol="0">
            <a:spAutoFit/>
          </a:bodyPr>
          <a:lstStyle/>
          <a:p>
            <a:r>
              <a:rPr lang="zh-CN" altLang="en-US" sz="1200" dirty="0">
                <a:solidFill>
                  <a:schemeClr val="bg1"/>
                </a:solidFill>
              </a:rPr>
              <a:t>安徽工程大学</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DCDCDC"/>
            </a:gs>
            <a:gs pos="0">
              <a:srgbClr val="DCDCDC"/>
            </a:gs>
            <a:gs pos="100000">
              <a:srgbClr val="F1F1F1"/>
            </a:gs>
          </a:gsLst>
          <a:lin ang="8100000" scaled="1"/>
          <a:tileRect/>
        </a:gradFill>
        <a:effectLst/>
      </p:bgPr>
    </p:bg>
    <p:spTree>
      <p:nvGrpSpPr>
        <p:cNvPr id="1" name=""/>
        <p:cNvGrpSpPr/>
        <p:nvPr/>
      </p:nvGrpSpPr>
      <p:grpSpPr>
        <a:xfrm>
          <a:off x="0" y="0"/>
          <a:ext cx="0" cy="0"/>
          <a:chOff x="0" y="0"/>
          <a:chExt cx="0" cy="0"/>
        </a:xfrm>
      </p:grpSpPr>
      <p:grpSp>
        <p:nvGrpSpPr>
          <p:cNvPr id="44" name="组合 43"/>
          <p:cNvGrpSpPr/>
          <p:nvPr/>
        </p:nvGrpSpPr>
        <p:grpSpPr>
          <a:xfrm>
            <a:off x="458670" y="720000"/>
            <a:ext cx="5940660" cy="34289"/>
            <a:chOff x="3060700" y="4724400"/>
            <a:chExt cx="5955507" cy="31432"/>
          </a:xfrm>
        </p:grpSpPr>
        <p:cxnSp>
          <p:nvCxnSpPr>
            <p:cNvPr id="45" name="直接连接符 44"/>
            <p:cNvCxnSpPr/>
            <p:nvPr/>
          </p:nvCxnSpPr>
          <p:spPr>
            <a:xfrm>
              <a:off x="3060700" y="4724400"/>
              <a:ext cx="5955507"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3060700" y="4755832"/>
              <a:ext cx="595550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7" name="Text Box 18"/>
          <p:cNvSpPr txBox="1">
            <a:spLocks noChangeArrowheads="1"/>
          </p:cNvSpPr>
          <p:nvPr/>
        </p:nvSpPr>
        <p:spPr bwMode="gray">
          <a:xfrm>
            <a:off x="2207260" y="360000"/>
            <a:ext cx="22697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实验方案及数据集</a:t>
            </a:r>
          </a:p>
        </p:txBody>
      </p:sp>
      <p:grpSp>
        <p:nvGrpSpPr>
          <p:cNvPr id="90" name="组合 89"/>
          <p:cNvGrpSpPr/>
          <p:nvPr/>
        </p:nvGrpSpPr>
        <p:grpSpPr>
          <a:xfrm>
            <a:off x="518104" y="1142898"/>
            <a:ext cx="303848" cy="325323"/>
            <a:chOff x="1793350" y="1801836"/>
            <a:chExt cx="1459345" cy="1574832"/>
          </a:xfrm>
        </p:grpSpPr>
        <p:grpSp>
          <p:nvGrpSpPr>
            <p:cNvPr id="91" name="组合 90"/>
            <p:cNvGrpSpPr/>
            <p:nvPr/>
          </p:nvGrpSpPr>
          <p:grpSpPr>
            <a:xfrm>
              <a:off x="1793350" y="1801836"/>
              <a:ext cx="1459345" cy="1459345"/>
              <a:chOff x="4179570" y="1588770"/>
              <a:chExt cx="2735580" cy="2735580"/>
            </a:xfrm>
          </p:grpSpPr>
          <p:sp>
            <p:nvSpPr>
              <p:cNvPr id="93" name="椭圆 92"/>
              <p:cNvSpPr/>
              <p:nvPr/>
            </p:nvSpPr>
            <p:spPr>
              <a:xfrm>
                <a:off x="4179570" y="1588770"/>
                <a:ext cx="2735580" cy="2735580"/>
              </a:xfrm>
              <a:prstGeom prst="ellipse">
                <a:avLst/>
              </a:prstGeom>
              <a:gradFill flip="none" rotWithShape="1">
                <a:gsLst>
                  <a:gs pos="0">
                    <a:schemeClr val="bg1">
                      <a:lumMod val="85000"/>
                    </a:schemeClr>
                  </a:gs>
                  <a:gs pos="100000">
                    <a:schemeClr val="bg1">
                      <a:lumMod val="95000"/>
                    </a:schemeClr>
                  </a:gs>
                </a:gsLst>
                <a:lin ang="2700000" scaled="1"/>
                <a:tileRect/>
              </a:gradFill>
              <a:ln w="25400">
                <a:gradFill flip="none" rotWithShape="1">
                  <a:gsLst>
                    <a:gs pos="0">
                      <a:schemeClr val="bg1">
                        <a:lumMod val="75000"/>
                      </a:schemeClr>
                    </a:gs>
                    <a:gs pos="100000">
                      <a:schemeClr val="bg1"/>
                    </a:gs>
                  </a:gsLst>
                  <a:lin ang="2700000" scaled="1"/>
                  <a:tileRect/>
                </a:gradFill>
              </a:ln>
              <a:effectLst>
                <a:innerShdw blurRad="1651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accent1"/>
                  </a:solidFill>
                  <a:latin typeface="Impact" panose="020B0806030902050204" pitchFamily="34" charset="0"/>
                  <a:ea typeface="微软雅黑" panose="020B0503020204020204" pitchFamily="34" charset="-122"/>
                </a:endParaRPr>
              </a:p>
            </p:txBody>
          </p:sp>
          <p:sp>
            <p:nvSpPr>
              <p:cNvPr id="94" name="椭圆 93"/>
              <p:cNvSpPr/>
              <p:nvPr/>
            </p:nvSpPr>
            <p:spPr>
              <a:xfrm>
                <a:off x="4574903" y="1984103"/>
                <a:ext cx="1944914" cy="1944914"/>
              </a:xfrm>
              <a:prstGeom prst="ellipse">
                <a:avLst/>
              </a:prstGeom>
              <a:solidFill>
                <a:srgbClr val="E2E2E2"/>
              </a:solidFill>
              <a:ln w="19050">
                <a:gradFill flip="none" rotWithShape="1">
                  <a:gsLst>
                    <a:gs pos="0">
                      <a:schemeClr val="bg1"/>
                    </a:gs>
                    <a:gs pos="100000">
                      <a:schemeClr val="bg1">
                        <a:lumMod val="75000"/>
                      </a:schemeClr>
                    </a:gs>
                  </a:gsLst>
                  <a:lin ang="2700000" scaled="1"/>
                  <a:tileRect/>
                </a:gradFill>
              </a:ln>
              <a:effectLst>
                <a:outerShdw blurRad="127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accent1"/>
                  </a:solidFill>
                  <a:latin typeface="Impact" panose="020B0806030902050204" pitchFamily="34" charset="0"/>
                  <a:ea typeface="微软雅黑" panose="020B0503020204020204" pitchFamily="34" charset="-122"/>
                </a:endParaRPr>
              </a:p>
            </p:txBody>
          </p:sp>
        </p:grpSp>
        <p:sp>
          <p:nvSpPr>
            <p:cNvPr id="92" name="文本框 91"/>
            <p:cNvSpPr txBox="1"/>
            <p:nvPr/>
          </p:nvSpPr>
          <p:spPr>
            <a:xfrm>
              <a:off x="2003788" y="1924023"/>
              <a:ext cx="990435" cy="1452645"/>
            </a:xfrm>
            <a:prstGeom prst="rect">
              <a:avLst/>
            </a:prstGeom>
            <a:noFill/>
          </p:spPr>
          <p:txBody>
            <a:bodyPr wrap="square" rtlCol="0">
              <a:spAutoFit/>
            </a:bodyPr>
            <a:lstStyle/>
            <a:p>
              <a:pPr algn="ctr"/>
              <a:r>
                <a:rPr lang="en-US" altLang="zh-CN" sz="1350" dirty="0">
                  <a:solidFill>
                    <a:schemeClr val="accent1"/>
                  </a:solidFill>
                  <a:latin typeface="Impact" panose="020B0806030902050204" pitchFamily="34" charset="0"/>
                  <a:ea typeface="微软雅黑" panose="020B0503020204020204" pitchFamily="34" charset="-122"/>
                </a:rPr>
                <a:t>1</a:t>
              </a:r>
            </a:p>
          </p:txBody>
        </p:sp>
      </p:grpSp>
      <p:grpSp>
        <p:nvGrpSpPr>
          <p:cNvPr id="5" name="组合 4"/>
          <p:cNvGrpSpPr/>
          <p:nvPr/>
        </p:nvGrpSpPr>
        <p:grpSpPr>
          <a:xfrm>
            <a:off x="522287" y="2139874"/>
            <a:ext cx="303848" cy="325323"/>
            <a:chOff x="1793350" y="1801836"/>
            <a:chExt cx="1459345" cy="1574832"/>
          </a:xfrm>
        </p:grpSpPr>
        <p:grpSp>
          <p:nvGrpSpPr>
            <p:cNvPr id="18" name="组合 17"/>
            <p:cNvGrpSpPr/>
            <p:nvPr/>
          </p:nvGrpSpPr>
          <p:grpSpPr>
            <a:xfrm>
              <a:off x="1793350" y="1801836"/>
              <a:ext cx="1459345" cy="1459345"/>
              <a:chOff x="4179570" y="1588770"/>
              <a:chExt cx="2735580" cy="2735580"/>
            </a:xfrm>
          </p:grpSpPr>
          <p:sp>
            <p:nvSpPr>
              <p:cNvPr id="19" name="椭圆 18"/>
              <p:cNvSpPr/>
              <p:nvPr/>
            </p:nvSpPr>
            <p:spPr>
              <a:xfrm>
                <a:off x="4179570" y="1588770"/>
                <a:ext cx="2735580" cy="2735580"/>
              </a:xfrm>
              <a:prstGeom prst="ellipse">
                <a:avLst/>
              </a:prstGeom>
              <a:gradFill flip="none" rotWithShape="1">
                <a:gsLst>
                  <a:gs pos="0">
                    <a:schemeClr val="bg1">
                      <a:lumMod val="85000"/>
                    </a:schemeClr>
                  </a:gs>
                  <a:gs pos="100000">
                    <a:schemeClr val="bg1">
                      <a:lumMod val="95000"/>
                    </a:schemeClr>
                  </a:gs>
                </a:gsLst>
                <a:lin ang="2700000" scaled="1"/>
                <a:tileRect/>
              </a:gradFill>
              <a:ln w="25400">
                <a:gradFill flip="none" rotWithShape="1">
                  <a:gsLst>
                    <a:gs pos="0">
                      <a:schemeClr val="bg1">
                        <a:lumMod val="75000"/>
                      </a:schemeClr>
                    </a:gs>
                    <a:gs pos="100000">
                      <a:schemeClr val="bg1"/>
                    </a:gs>
                  </a:gsLst>
                  <a:lin ang="2700000" scaled="1"/>
                  <a:tileRect/>
                </a:gradFill>
              </a:ln>
              <a:effectLst>
                <a:innerShdw blurRad="1651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accent1"/>
                  </a:solidFill>
                  <a:latin typeface="Impact" panose="020B0806030902050204" pitchFamily="34" charset="0"/>
                  <a:ea typeface="微软雅黑" panose="020B0503020204020204" pitchFamily="34" charset="-122"/>
                </a:endParaRPr>
              </a:p>
            </p:txBody>
          </p:sp>
          <p:sp>
            <p:nvSpPr>
              <p:cNvPr id="20" name="椭圆 19"/>
              <p:cNvSpPr/>
              <p:nvPr/>
            </p:nvSpPr>
            <p:spPr>
              <a:xfrm>
                <a:off x="4574903" y="1984103"/>
                <a:ext cx="1944914" cy="1944914"/>
              </a:xfrm>
              <a:prstGeom prst="ellipse">
                <a:avLst/>
              </a:prstGeom>
              <a:solidFill>
                <a:srgbClr val="E2E2E2"/>
              </a:solidFill>
              <a:ln w="19050">
                <a:gradFill flip="none" rotWithShape="1">
                  <a:gsLst>
                    <a:gs pos="0">
                      <a:schemeClr val="bg1"/>
                    </a:gs>
                    <a:gs pos="100000">
                      <a:schemeClr val="bg1">
                        <a:lumMod val="75000"/>
                      </a:schemeClr>
                    </a:gs>
                  </a:gsLst>
                  <a:lin ang="2700000" scaled="1"/>
                  <a:tileRect/>
                </a:gradFill>
              </a:ln>
              <a:effectLst>
                <a:outerShdw blurRad="127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accent1"/>
                  </a:solidFill>
                  <a:latin typeface="Impact" panose="020B0806030902050204" pitchFamily="34" charset="0"/>
                  <a:ea typeface="微软雅黑" panose="020B0503020204020204" pitchFamily="34" charset="-122"/>
                </a:endParaRPr>
              </a:p>
            </p:txBody>
          </p:sp>
        </p:grpSp>
        <p:sp>
          <p:nvSpPr>
            <p:cNvPr id="21" name="文本框 20"/>
            <p:cNvSpPr txBox="1"/>
            <p:nvPr/>
          </p:nvSpPr>
          <p:spPr>
            <a:xfrm>
              <a:off x="2003788" y="1924023"/>
              <a:ext cx="990435" cy="1452645"/>
            </a:xfrm>
            <a:prstGeom prst="rect">
              <a:avLst/>
            </a:prstGeom>
            <a:noFill/>
          </p:spPr>
          <p:txBody>
            <a:bodyPr wrap="square" rtlCol="0">
              <a:spAutoFit/>
            </a:bodyPr>
            <a:lstStyle/>
            <a:p>
              <a:pPr algn="ctr"/>
              <a:r>
                <a:rPr lang="en-US" altLang="zh-CN" sz="1350" dirty="0">
                  <a:solidFill>
                    <a:schemeClr val="accent1"/>
                  </a:solidFill>
                  <a:latin typeface="Impact" panose="020B0806030902050204" pitchFamily="34" charset="0"/>
                  <a:ea typeface="微软雅黑" panose="020B0503020204020204" pitchFamily="34" charset="-122"/>
                </a:rPr>
                <a:t>2</a:t>
              </a:r>
            </a:p>
          </p:txBody>
        </p:sp>
      </p:grpSp>
      <p:grpSp>
        <p:nvGrpSpPr>
          <p:cNvPr id="22" name="组合 21"/>
          <p:cNvGrpSpPr/>
          <p:nvPr/>
        </p:nvGrpSpPr>
        <p:grpSpPr>
          <a:xfrm>
            <a:off x="518713" y="3328501"/>
            <a:ext cx="303848" cy="325323"/>
            <a:chOff x="1793350" y="1801836"/>
            <a:chExt cx="1459345" cy="1574832"/>
          </a:xfrm>
        </p:grpSpPr>
        <p:grpSp>
          <p:nvGrpSpPr>
            <p:cNvPr id="23" name="组合 22"/>
            <p:cNvGrpSpPr/>
            <p:nvPr/>
          </p:nvGrpSpPr>
          <p:grpSpPr>
            <a:xfrm>
              <a:off x="1793350" y="1801836"/>
              <a:ext cx="1459345" cy="1459345"/>
              <a:chOff x="4179570" y="1588770"/>
              <a:chExt cx="2735580" cy="2735580"/>
            </a:xfrm>
          </p:grpSpPr>
          <p:sp>
            <p:nvSpPr>
              <p:cNvPr id="24" name="椭圆 23"/>
              <p:cNvSpPr/>
              <p:nvPr/>
            </p:nvSpPr>
            <p:spPr>
              <a:xfrm>
                <a:off x="4179570" y="1588770"/>
                <a:ext cx="2735580" cy="2735580"/>
              </a:xfrm>
              <a:prstGeom prst="ellipse">
                <a:avLst/>
              </a:prstGeom>
              <a:gradFill flip="none" rotWithShape="1">
                <a:gsLst>
                  <a:gs pos="0">
                    <a:schemeClr val="bg1">
                      <a:lumMod val="85000"/>
                    </a:schemeClr>
                  </a:gs>
                  <a:gs pos="100000">
                    <a:schemeClr val="bg1">
                      <a:lumMod val="95000"/>
                    </a:schemeClr>
                  </a:gs>
                </a:gsLst>
                <a:lin ang="2700000" scaled="1"/>
                <a:tileRect/>
              </a:gradFill>
              <a:ln w="25400">
                <a:gradFill flip="none" rotWithShape="1">
                  <a:gsLst>
                    <a:gs pos="0">
                      <a:schemeClr val="bg1">
                        <a:lumMod val="75000"/>
                      </a:schemeClr>
                    </a:gs>
                    <a:gs pos="100000">
                      <a:schemeClr val="bg1"/>
                    </a:gs>
                  </a:gsLst>
                  <a:lin ang="2700000" scaled="1"/>
                  <a:tileRect/>
                </a:gradFill>
              </a:ln>
              <a:effectLst>
                <a:innerShdw blurRad="1651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accent1"/>
                  </a:solidFill>
                  <a:latin typeface="Impact" panose="020B0806030902050204" pitchFamily="34" charset="0"/>
                  <a:ea typeface="微软雅黑" panose="020B0503020204020204" pitchFamily="34" charset="-122"/>
                </a:endParaRPr>
              </a:p>
            </p:txBody>
          </p:sp>
          <p:sp>
            <p:nvSpPr>
              <p:cNvPr id="25" name="椭圆 24"/>
              <p:cNvSpPr/>
              <p:nvPr/>
            </p:nvSpPr>
            <p:spPr>
              <a:xfrm>
                <a:off x="4574903" y="1984103"/>
                <a:ext cx="1944914" cy="1944914"/>
              </a:xfrm>
              <a:prstGeom prst="ellipse">
                <a:avLst/>
              </a:prstGeom>
              <a:solidFill>
                <a:srgbClr val="E2E2E2"/>
              </a:solidFill>
              <a:ln w="19050">
                <a:gradFill flip="none" rotWithShape="1">
                  <a:gsLst>
                    <a:gs pos="0">
                      <a:schemeClr val="bg1"/>
                    </a:gs>
                    <a:gs pos="100000">
                      <a:schemeClr val="bg1">
                        <a:lumMod val="75000"/>
                      </a:schemeClr>
                    </a:gs>
                  </a:gsLst>
                  <a:lin ang="2700000" scaled="1"/>
                  <a:tileRect/>
                </a:gradFill>
              </a:ln>
              <a:effectLst>
                <a:outerShdw blurRad="127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accent1"/>
                  </a:solidFill>
                  <a:latin typeface="Impact" panose="020B0806030902050204" pitchFamily="34" charset="0"/>
                  <a:ea typeface="微软雅黑" panose="020B0503020204020204" pitchFamily="34" charset="-122"/>
                </a:endParaRPr>
              </a:p>
            </p:txBody>
          </p:sp>
        </p:grpSp>
        <p:sp>
          <p:nvSpPr>
            <p:cNvPr id="26" name="文本框 25"/>
            <p:cNvSpPr txBox="1"/>
            <p:nvPr/>
          </p:nvSpPr>
          <p:spPr>
            <a:xfrm>
              <a:off x="2003788" y="1924023"/>
              <a:ext cx="990435" cy="1452645"/>
            </a:xfrm>
            <a:prstGeom prst="rect">
              <a:avLst/>
            </a:prstGeom>
            <a:noFill/>
          </p:spPr>
          <p:txBody>
            <a:bodyPr wrap="square" rtlCol="0">
              <a:spAutoFit/>
            </a:bodyPr>
            <a:lstStyle/>
            <a:p>
              <a:pPr algn="ctr"/>
              <a:r>
                <a:rPr lang="en-US" altLang="zh-CN" sz="1350" dirty="0">
                  <a:solidFill>
                    <a:schemeClr val="accent1"/>
                  </a:solidFill>
                  <a:latin typeface="Impact" panose="020B0806030902050204" pitchFamily="34" charset="0"/>
                  <a:ea typeface="微软雅黑" panose="020B0503020204020204" pitchFamily="34" charset="-122"/>
                </a:rPr>
                <a:t>3</a:t>
              </a:r>
            </a:p>
          </p:txBody>
        </p:sp>
      </p:grpSp>
      <p:sp>
        <p:nvSpPr>
          <p:cNvPr id="28" name="文本框 27"/>
          <p:cNvSpPr txBox="1"/>
          <p:nvPr/>
        </p:nvSpPr>
        <p:spPr>
          <a:xfrm>
            <a:off x="1023777" y="2093682"/>
            <a:ext cx="5141527" cy="1175706"/>
          </a:xfrm>
          <a:prstGeom prst="rect">
            <a:avLst/>
          </a:prstGeom>
          <a:noFill/>
        </p:spPr>
        <p:txBody>
          <a:bodyPr wrap="square" rtlCol="0" anchor="t">
            <a:spAutoFit/>
          </a:bodyPr>
          <a:lstStyle/>
          <a:p>
            <a:pPr algn="just">
              <a:lnSpc>
                <a:spcPct val="150000"/>
              </a:lnSpc>
            </a:pPr>
            <a:r>
              <a:rPr lang="zh-CN" altLang="en-US" sz="12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评价指标：</a:t>
            </a:r>
            <a:endParaRPr lang="en-US" altLang="zh-CN" sz="12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indent="342900" defTabSz="685800">
              <a:lnSpc>
                <a:spcPct val="90000"/>
              </a:lnSpc>
              <a:spcBef>
                <a:spcPts val="750"/>
              </a:spcBef>
              <a:buFont typeface="Arial" panose="020B0604020202020204" pitchFamily="34" charset="0"/>
              <a:buChar char="•"/>
              <a:defRPr/>
            </a:pPr>
            <a:r>
              <a:rPr lang="en-US" altLang="zh-CN" sz="1200" dirty="0">
                <a:solidFill>
                  <a:schemeClr val="tx2"/>
                </a:solidFill>
                <a:latin typeface="微软雅黑" panose="020B0503020204020204" pitchFamily="34" charset="-122"/>
                <a:ea typeface="微软雅黑" panose="020B0503020204020204" pitchFamily="34" charset="-122"/>
              </a:rPr>
              <a:t>MR</a:t>
            </a:r>
            <a:r>
              <a:rPr lang="zh-CN" altLang="en-US" sz="1200" dirty="0">
                <a:solidFill>
                  <a:schemeClr val="tx2"/>
                </a:solidFill>
                <a:latin typeface="微软雅黑" panose="020B0503020204020204" pitchFamily="34" charset="-122"/>
                <a:ea typeface="微软雅黑" panose="020B0503020204020204" pitchFamily="34" charset="-122"/>
              </a:rPr>
              <a:t>：正确三元组的平均排名；</a:t>
            </a:r>
            <a:endParaRPr lang="en-US" altLang="zh-CN" sz="1200" dirty="0">
              <a:solidFill>
                <a:schemeClr val="tx2"/>
              </a:solidFill>
              <a:latin typeface="微软雅黑" panose="020B0503020204020204" pitchFamily="34" charset="-122"/>
              <a:ea typeface="微软雅黑" panose="020B0503020204020204" pitchFamily="34" charset="-122"/>
            </a:endParaRPr>
          </a:p>
          <a:p>
            <a:pPr marL="171450" indent="342900" defTabSz="685800">
              <a:lnSpc>
                <a:spcPct val="90000"/>
              </a:lnSpc>
              <a:spcBef>
                <a:spcPts val="750"/>
              </a:spcBef>
              <a:buFont typeface="Arial" panose="020B0604020202020204" pitchFamily="34" charset="0"/>
              <a:buChar char="•"/>
              <a:defRPr/>
            </a:pPr>
            <a:r>
              <a:rPr lang="en-US" altLang="zh-CN" sz="1200" dirty="0">
                <a:solidFill>
                  <a:schemeClr val="tx2"/>
                </a:solidFill>
                <a:latin typeface="微软雅黑" panose="020B0503020204020204" pitchFamily="34" charset="-122"/>
                <a:ea typeface="微软雅黑" panose="020B0503020204020204" pitchFamily="34" charset="-122"/>
              </a:rPr>
              <a:t>MRR</a:t>
            </a:r>
            <a:r>
              <a:rPr lang="zh-CN" altLang="en-US" sz="1200" dirty="0">
                <a:solidFill>
                  <a:schemeClr val="tx2"/>
                </a:solidFill>
                <a:latin typeface="微软雅黑" panose="020B0503020204020204" pitchFamily="34" charset="-122"/>
                <a:ea typeface="微软雅黑" panose="020B0503020204020204" pitchFamily="34" charset="-122"/>
              </a:rPr>
              <a:t>：平均排名倒数；</a:t>
            </a:r>
            <a:endParaRPr lang="en-US" altLang="zh-CN" sz="1200" dirty="0">
              <a:solidFill>
                <a:schemeClr val="tx2"/>
              </a:solidFill>
              <a:latin typeface="微软雅黑" panose="020B0503020204020204" pitchFamily="34" charset="-122"/>
              <a:ea typeface="微软雅黑" panose="020B0503020204020204" pitchFamily="34" charset="-122"/>
            </a:endParaRPr>
          </a:p>
          <a:p>
            <a:pPr marL="171450" indent="342900" defTabSz="685800">
              <a:lnSpc>
                <a:spcPct val="90000"/>
              </a:lnSpc>
              <a:spcBef>
                <a:spcPts val="750"/>
              </a:spcBef>
              <a:buFont typeface="Arial" panose="020B0604020202020204" pitchFamily="34" charset="0"/>
              <a:buChar char="•"/>
              <a:defRPr/>
            </a:pPr>
            <a:r>
              <a:rPr lang="en-US" altLang="zh-CN" sz="1200" dirty="0" err="1">
                <a:solidFill>
                  <a:schemeClr val="tx2"/>
                </a:solidFill>
                <a:latin typeface="微软雅黑" panose="020B0503020204020204" pitchFamily="34" charset="-122"/>
                <a:ea typeface="微软雅黑" panose="020B0503020204020204" pitchFamily="34" charset="-122"/>
              </a:rPr>
              <a:t>Hits@N</a:t>
            </a:r>
            <a:r>
              <a:rPr lang="zh-CN" altLang="en-US" sz="1200" dirty="0">
                <a:solidFill>
                  <a:schemeClr val="tx2"/>
                </a:solidFill>
                <a:latin typeface="微软雅黑" panose="020B0503020204020204" pitchFamily="34" charset="-122"/>
                <a:ea typeface="微软雅黑" panose="020B0503020204020204" pitchFamily="34" charset="-122"/>
              </a:rPr>
              <a:t>：基于预测得分在前</a:t>
            </a:r>
            <a:r>
              <a:rPr lang="en-US" altLang="zh-CN" sz="1200" dirty="0">
                <a:solidFill>
                  <a:schemeClr val="tx2"/>
                </a:solidFill>
                <a:latin typeface="微软雅黑" panose="020B0503020204020204" pitchFamily="34" charset="-122"/>
                <a:ea typeface="微软雅黑" panose="020B0503020204020204" pitchFamily="34" charset="-122"/>
              </a:rPr>
              <a:t>N</a:t>
            </a:r>
            <a:r>
              <a:rPr lang="zh-CN" altLang="en-US" sz="1200" dirty="0">
                <a:solidFill>
                  <a:schemeClr val="tx2"/>
                </a:solidFill>
                <a:latin typeface="微软雅黑" panose="020B0503020204020204" pitchFamily="34" charset="-122"/>
                <a:ea typeface="微软雅黑" panose="020B0503020204020204" pitchFamily="34" charset="-122"/>
              </a:rPr>
              <a:t>个排名中获得正确预测的概率。</a:t>
            </a:r>
            <a:endParaRPr lang="en-US" altLang="zh-CN" sz="1200" dirty="0">
              <a:solidFill>
                <a:schemeClr val="tx2"/>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1000202" y="3274495"/>
            <a:ext cx="5295174" cy="1581972"/>
          </a:xfrm>
          <a:prstGeom prst="rect">
            <a:avLst/>
          </a:prstGeom>
          <a:noFill/>
        </p:spPr>
        <p:txBody>
          <a:bodyPr wrap="square" rtlCol="0" anchor="t">
            <a:spAutoFit/>
          </a:bodyPr>
          <a:lstStyle/>
          <a:p>
            <a:pPr algn="just">
              <a:lnSpc>
                <a:spcPct val="150000"/>
              </a:lnSpc>
            </a:pPr>
            <a:r>
              <a:rPr lang="zh-CN" altLang="en-US" sz="12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实验内容：</a:t>
            </a:r>
            <a:endParaRPr lang="en-US" altLang="zh-CN" sz="12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indent="342900">
              <a:spcBef>
                <a:spcPts val="750"/>
              </a:spcBef>
              <a:buFont typeface="Arial" panose="020B0604020202020204" pitchFamily="34" charset="0"/>
              <a:buChar char="•"/>
              <a:defRPr/>
            </a:pPr>
            <a:r>
              <a:rPr lang="zh-CN" altLang="en-US" sz="1200" dirty="0">
                <a:solidFill>
                  <a:schemeClr val="tx2"/>
                </a:solidFill>
                <a:latin typeface="微软雅黑" panose="020B0503020204020204" pitchFamily="34" charset="-122"/>
                <a:ea typeface="微软雅黑" panose="020B0503020204020204" pitchFamily="34" charset="-122"/>
              </a:rPr>
              <a:t>使用提出的模型整体，训练数据并进行预测，计算补全任务的性能。</a:t>
            </a:r>
            <a:endParaRPr lang="en-US" altLang="zh-CN" sz="1200" dirty="0">
              <a:solidFill>
                <a:schemeClr val="tx2"/>
              </a:solidFill>
              <a:latin typeface="微软雅黑" panose="020B0503020204020204" pitchFamily="34" charset="-122"/>
              <a:ea typeface="微软雅黑" panose="020B0503020204020204" pitchFamily="34" charset="-122"/>
            </a:endParaRPr>
          </a:p>
          <a:p>
            <a:pPr marL="171450" indent="342900">
              <a:lnSpc>
                <a:spcPct val="90000"/>
              </a:lnSpc>
              <a:spcBef>
                <a:spcPts val="750"/>
              </a:spcBef>
              <a:buFont typeface="Arial" panose="020B0604020202020204" pitchFamily="34" charset="0"/>
              <a:buChar char="•"/>
              <a:defRPr/>
            </a:pPr>
            <a:r>
              <a:rPr lang="zh-CN" altLang="en-US" sz="1200" dirty="0">
                <a:solidFill>
                  <a:schemeClr val="tx2"/>
                </a:solidFill>
                <a:latin typeface="微软雅黑" panose="020B0503020204020204" pitchFamily="34" charset="-122"/>
                <a:ea typeface="微软雅黑" panose="020B0503020204020204" pitchFamily="34" charset="-122"/>
              </a:rPr>
              <a:t>分析实验结果，与他人实验做对比，总结优缺点及可能的原因。</a:t>
            </a:r>
            <a:endParaRPr lang="en-US" altLang="zh-CN" sz="1200" dirty="0">
              <a:solidFill>
                <a:schemeClr val="tx2"/>
              </a:solidFill>
              <a:latin typeface="微软雅黑" panose="020B0503020204020204" pitchFamily="34" charset="-122"/>
              <a:ea typeface="微软雅黑" panose="020B0503020204020204" pitchFamily="34" charset="-122"/>
            </a:endParaRPr>
          </a:p>
          <a:p>
            <a:pPr marL="171450" indent="342900">
              <a:spcBef>
                <a:spcPts val="750"/>
              </a:spcBef>
              <a:buFont typeface="Arial" panose="020B0604020202020204" pitchFamily="34" charset="0"/>
              <a:buChar char="•"/>
              <a:defRPr/>
            </a:pPr>
            <a:r>
              <a:rPr lang="zh-CN" altLang="en-US" sz="1200" dirty="0">
                <a:solidFill>
                  <a:schemeClr val="tx2"/>
                </a:solidFill>
                <a:latin typeface="微软雅黑" panose="020B0503020204020204" pitchFamily="34" charset="-122"/>
                <a:ea typeface="微软雅黑" panose="020B0503020204020204" pitchFamily="34" charset="-122"/>
              </a:rPr>
              <a:t>分别去除：样本翻转功能（</a:t>
            </a:r>
            <a:r>
              <a:rPr lang="en-US" altLang="zh-CN" sz="1200" dirty="0">
                <a:solidFill>
                  <a:schemeClr val="tx2"/>
                </a:solidFill>
                <a:latin typeface="微软雅黑" panose="020B0503020204020204" pitchFamily="34" charset="-122"/>
                <a:ea typeface="微软雅黑" panose="020B0503020204020204" pitchFamily="34" charset="-122"/>
              </a:rPr>
              <a:t>IE</a:t>
            </a:r>
            <a:r>
              <a:rPr lang="zh-CN" altLang="en-US" sz="1200" dirty="0">
                <a:solidFill>
                  <a:schemeClr val="tx2"/>
                </a:solidFill>
                <a:latin typeface="微软雅黑" panose="020B0503020204020204" pitchFamily="34" charset="-122"/>
                <a:ea typeface="微软雅黑" panose="020B0503020204020204" pitchFamily="34" charset="-122"/>
              </a:rPr>
              <a:t>）、负样本采集功能（</a:t>
            </a:r>
            <a:r>
              <a:rPr lang="en-US" altLang="zh-CN" sz="1200" dirty="0">
                <a:solidFill>
                  <a:schemeClr val="tx2"/>
                </a:solidFill>
                <a:latin typeface="微软雅黑" panose="020B0503020204020204" pitchFamily="34" charset="-122"/>
                <a:ea typeface="微软雅黑" panose="020B0503020204020204" pitchFamily="34" charset="-122"/>
              </a:rPr>
              <a:t>NE</a:t>
            </a:r>
            <a:r>
              <a:rPr lang="zh-CN" altLang="en-US" sz="1200" dirty="0">
                <a:solidFill>
                  <a:schemeClr val="tx2"/>
                </a:solidFill>
                <a:latin typeface="微软雅黑" panose="020B0503020204020204" pitchFamily="34" charset="-122"/>
                <a:ea typeface="微软雅黑" panose="020B0503020204020204" pitchFamily="34" charset="-122"/>
              </a:rPr>
              <a:t>）、关系约束融合功能（</a:t>
            </a:r>
            <a:r>
              <a:rPr lang="en-US" altLang="zh-CN" sz="1200" dirty="0">
                <a:solidFill>
                  <a:schemeClr val="tx2"/>
                </a:solidFill>
                <a:latin typeface="微软雅黑" panose="020B0503020204020204" pitchFamily="34" charset="-122"/>
                <a:ea typeface="微软雅黑" panose="020B0503020204020204" pitchFamily="34" charset="-122"/>
              </a:rPr>
              <a:t>RC</a:t>
            </a:r>
            <a:r>
              <a:rPr lang="zh-CN" altLang="en-US" sz="1200" dirty="0">
                <a:solidFill>
                  <a:schemeClr val="tx2"/>
                </a:solidFill>
                <a:latin typeface="微软雅黑" panose="020B0503020204020204" pitchFamily="34" charset="-122"/>
                <a:ea typeface="微软雅黑" panose="020B0503020204020204" pitchFamily="34" charset="-122"/>
              </a:rPr>
              <a:t>）、邻域信息聚合功能（</a:t>
            </a:r>
            <a:r>
              <a:rPr lang="en-US" altLang="zh-CN" sz="1200" dirty="0">
                <a:solidFill>
                  <a:schemeClr val="tx2"/>
                </a:solidFill>
                <a:latin typeface="微软雅黑" panose="020B0503020204020204" pitchFamily="34" charset="-122"/>
                <a:ea typeface="微软雅黑" panose="020B0503020204020204" pitchFamily="34" charset="-122"/>
              </a:rPr>
              <a:t>NI</a:t>
            </a:r>
            <a:r>
              <a:rPr lang="zh-CN" altLang="en-US" sz="1200" dirty="0">
                <a:solidFill>
                  <a:schemeClr val="tx2"/>
                </a:solidFill>
                <a:latin typeface="微软雅黑" panose="020B0503020204020204" pitchFamily="34" charset="-122"/>
                <a:ea typeface="微软雅黑" panose="020B0503020204020204" pitchFamily="34" charset="-122"/>
              </a:rPr>
              <a:t>），进行消融实验，验证每个功能模块的有效性。</a:t>
            </a:r>
            <a:endParaRPr lang="en-US" altLang="zh-CN" sz="12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1027214" y="1090033"/>
            <a:ext cx="4736888" cy="336695"/>
          </a:xfrm>
          <a:prstGeom prst="rect">
            <a:avLst/>
          </a:prstGeom>
          <a:noFill/>
        </p:spPr>
        <p:txBody>
          <a:bodyPr wrap="square" rtlCol="0" anchor="t">
            <a:spAutoFit/>
          </a:bodyPr>
          <a:lstStyle/>
          <a:p>
            <a:pPr algn="just">
              <a:lnSpc>
                <a:spcPct val="150000"/>
              </a:lnSpc>
            </a:pPr>
            <a:r>
              <a:rPr lang="zh-CN" altLang="en-US" sz="1200" dirty="0">
                <a:solidFill>
                  <a:schemeClr val="tx2"/>
                </a:solidFill>
                <a:latin typeface="微软雅黑" panose="020B0503020204020204" pitchFamily="34" charset="-122"/>
                <a:ea typeface="微软雅黑" panose="020B0503020204020204" pitchFamily="34" charset="-122"/>
                <a:sym typeface="+mn-ea"/>
              </a:rPr>
              <a:t>数据集：</a:t>
            </a:r>
          </a:p>
        </p:txBody>
      </p:sp>
      <p:pic>
        <p:nvPicPr>
          <p:cNvPr id="6" name="图片 5">
            <a:extLst>
              <a:ext uri="{FF2B5EF4-FFF2-40B4-BE49-F238E27FC236}">
                <a16:creationId xmlns:a16="http://schemas.microsoft.com/office/drawing/2014/main" id="{ACB3C796-FC7E-2649-42D4-8C63D8C79546}"/>
              </a:ext>
            </a:extLst>
          </p:cNvPr>
          <p:cNvPicPr>
            <a:picLocks noChangeAspect="1"/>
          </p:cNvPicPr>
          <p:nvPr/>
        </p:nvPicPr>
        <p:blipFill>
          <a:blip r:embed="rId3"/>
          <a:stretch>
            <a:fillRect/>
          </a:stretch>
        </p:blipFill>
        <p:spPr>
          <a:xfrm>
            <a:off x="2132856" y="1057252"/>
            <a:ext cx="4104456" cy="969217"/>
          </a:xfrm>
          <a:prstGeom prst="rect">
            <a:avLst/>
          </a:prstGeom>
          <a:solidFill>
            <a:schemeClr val="bg1"/>
          </a:solidFill>
        </p:spPr>
      </p:pic>
    </p:spTree>
    <p:extLst>
      <p:ext uri="{BB962C8B-B14F-4D97-AF65-F5344CB8AC3E}">
        <p14:creationId xmlns:p14="http://schemas.microsoft.com/office/powerpoint/2010/main" val="328337427"/>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DCDCDC"/>
            </a:gs>
            <a:gs pos="0">
              <a:srgbClr val="DCDCDC"/>
            </a:gs>
            <a:gs pos="100000">
              <a:srgbClr val="F1F1F1"/>
            </a:gs>
          </a:gsLst>
          <a:lin ang="16200000" scaled="1"/>
          <a:tileRect/>
        </a:gradFill>
        <a:effectLst/>
      </p:bgPr>
    </p:bg>
    <p:spTree>
      <p:nvGrpSpPr>
        <p:cNvPr id="1" name=""/>
        <p:cNvGrpSpPr/>
        <p:nvPr/>
      </p:nvGrpSpPr>
      <p:grpSpPr>
        <a:xfrm>
          <a:off x="0" y="0"/>
          <a:ext cx="0" cy="0"/>
          <a:chOff x="0" y="0"/>
          <a:chExt cx="0" cy="0"/>
        </a:xfrm>
      </p:grpSpPr>
      <p:grpSp>
        <p:nvGrpSpPr>
          <p:cNvPr id="15" name="组合 14"/>
          <p:cNvGrpSpPr/>
          <p:nvPr/>
        </p:nvGrpSpPr>
        <p:grpSpPr>
          <a:xfrm>
            <a:off x="3267075" y="2116456"/>
            <a:ext cx="2605564" cy="509111"/>
            <a:chOff x="3695701" y="1174083"/>
            <a:chExt cx="4907918" cy="402790"/>
          </a:xfrm>
        </p:grpSpPr>
        <p:sp>
          <p:nvSpPr>
            <p:cNvPr id="16" name="原创设计师QQ598969553      _1"/>
            <p:cNvSpPr/>
            <p:nvPr/>
          </p:nvSpPr>
          <p:spPr>
            <a:xfrm>
              <a:off x="3695701" y="1174083"/>
              <a:ext cx="4907918" cy="402790"/>
            </a:xfrm>
            <a:prstGeom prst="roundRect">
              <a:avLst/>
            </a:prstGeom>
            <a:solidFill>
              <a:schemeClr val="accent1"/>
            </a:solidFill>
            <a:ln w="12700">
              <a:noFill/>
            </a:ln>
            <a:effectLst>
              <a:innerShdw blurRad="50800" dist="127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37" tIns="34269" rIns="68537" bIns="34269" rtlCol="0" anchor="ctr"/>
            <a:lstStyle/>
            <a:p>
              <a:pPr algn="ctr"/>
              <a:endParaRPr lang="zh-CN" altLang="en-US" sz="1013"/>
            </a:p>
          </p:txBody>
        </p:sp>
        <p:sp>
          <p:nvSpPr>
            <p:cNvPr id="17" name="原创设计师QQ598969553      _6"/>
            <p:cNvSpPr/>
            <p:nvPr/>
          </p:nvSpPr>
          <p:spPr>
            <a:xfrm>
              <a:off x="3695701" y="1174083"/>
              <a:ext cx="4907918" cy="402790"/>
            </a:xfrm>
            <a:prstGeom prst="roundRect">
              <a:avLst/>
            </a:prstGeom>
            <a:solidFill>
              <a:schemeClr val="bg1">
                <a:lumMod val="85000"/>
              </a:schemeClr>
            </a:solidFill>
            <a:ln w="12700">
              <a:noFill/>
            </a:ln>
            <a:effectLst>
              <a:innerShdw blurRad="50800" dist="127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02062" tIns="51032" rIns="102062" bIns="51032" rtlCol="0" anchor="ctr"/>
            <a:lstStyle/>
            <a:p>
              <a:pPr algn="ctr"/>
              <a:endParaRPr lang="zh-CN" altLang="en-US" sz="1013"/>
            </a:p>
          </p:txBody>
        </p:sp>
      </p:grpSp>
      <p:sp>
        <p:nvSpPr>
          <p:cNvPr id="18" name="原创设计师QQ598969553      _17"/>
          <p:cNvSpPr>
            <a:spLocks noChangeArrowheads="1"/>
          </p:cNvSpPr>
          <p:nvPr/>
        </p:nvSpPr>
        <p:spPr bwMode="gray">
          <a:xfrm>
            <a:off x="3762375" y="2154079"/>
            <a:ext cx="1456373" cy="434114"/>
          </a:xfrm>
          <a:prstGeom prst="roundRect">
            <a:avLst/>
          </a:prstGeom>
          <a:noFill/>
          <a:ln>
            <a:noFill/>
          </a:ln>
        </p:spPr>
        <p:txBody>
          <a:bodyPr wrap="square" lIns="68537" tIns="34269" rIns="68537" bIns="34269">
            <a:spAutoFit/>
          </a:bodyPr>
          <a:lstStyle/>
          <a:p>
            <a:r>
              <a:rPr lang="zh-CN" altLang="en-US" sz="2100" b="1" dirty="0">
                <a:solidFill>
                  <a:schemeClr val="accent1"/>
                </a:solidFill>
                <a:latin typeface="微软雅黑" panose="020B0503020204020204" pitchFamily="34" charset="-122"/>
                <a:ea typeface="微软雅黑" panose="020B0503020204020204" pitchFamily="34" charset="-122"/>
              </a:rPr>
              <a:t>实验分析</a:t>
            </a:r>
          </a:p>
        </p:txBody>
      </p:sp>
      <p:grpSp>
        <p:nvGrpSpPr>
          <p:cNvPr id="19" name="组合 18"/>
          <p:cNvGrpSpPr/>
          <p:nvPr/>
        </p:nvGrpSpPr>
        <p:grpSpPr>
          <a:xfrm>
            <a:off x="5349066" y="2184756"/>
            <a:ext cx="523214" cy="372208"/>
            <a:chOff x="3595297" y="1157469"/>
            <a:chExt cx="633770" cy="450856"/>
          </a:xfrm>
        </p:grpSpPr>
        <p:sp>
          <p:nvSpPr>
            <p:cNvPr id="20" name="原创设计师QQ598969553      _19"/>
            <p:cNvSpPr/>
            <p:nvPr/>
          </p:nvSpPr>
          <p:spPr>
            <a:xfrm>
              <a:off x="3595297" y="1157469"/>
              <a:ext cx="633770" cy="450856"/>
            </a:xfrm>
            <a:prstGeom prst="roundRect">
              <a:avLst/>
            </a:prstGeom>
            <a:gradFill flip="none" rotWithShape="1">
              <a:gsLst>
                <a:gs pos="55000">
                  <a:srgbClr val="E7E7E7"/>
                </a:gs>
                <a:gs pos="0">
                  <a:schemeClr val="bg1"/>
                </a:gs>
                <a:gs pos="100000">
                  <a:schemeClr val="bg1">
                    <a:lumMod val="75000"/>
                  </a:schemeClr>
                </a:gs>
              </a:gsLst>
              <a:lin ang="18900000" scaled="1"/>
              <a:tileRect/>
            </a:gradFill>
            <a:ln w="12700">
              <a:gradFill flip="none" rotWithShape="1">
                <a:gsLst>
                  <a:gs pos="0">
                    <a:schemeClr val="bg1">
                      <a:lumMod val="75000"/>
                    </a:schemeClr>
                  </a:gs>
                  <a:gs pos="100000">
                    <a:schemeClr val="bg1"/>
                  </a:gs>
                </a:gsLst>
                <a:lin ang="18900000" scaled="1"/>
                <a:tileRect/>
              </a:gradFill>
            </a:ln>
            <a:effectLst>
              <a:outerShdw blurRad="190500" dist="76200" dir="81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37" tIns="34269" rIns="68537" bIns="34269" rtlCol="0" anchor="ctr"/>
            <a:lstStyle/>
            <a:p>
              <a:pPr algn="ctr"/>
              <a:endParaRPr lang="zh-CN" altLang="en-US" sz="1013">
                <a:solidFill>
                  <a:schemeClr val="accent1"/>
                </a:solidFill>
                <a:latin typeface="Impact" panose="020B0806030902050204" pitchFamily="34" charset="0"/>
              </a:endParaRPr>
            </a:p>
          </p:txBody>
        </p:sp>
        <p:sp>
          <p:nvSpPr>
            <p:cNvPr id="21" name="原创设计师QQ598969553      _24"/>
            <p:cNvSpPr>
              <a:spLocks noChangeArrowheads="1"/>
            </p:cNvSpPr>
            <p:nvPr/>
          </p:nvSpPr>
          <p:spPr bwMode="auto">
            <a:xfrm>
              <a:off x="3760353" y="1173921"/>
              <a:ext cx="303659" cy="417951"/>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en-US" altLang="zh-CN" sz="2100" dirty="0">
                  <a:solidFill>
                    <a:schemeClr val="tx2"/>
                  </a:solidFill>
                  <a:effectLst>
                    <a:innerShdw blurRad="63500" dist="50800" dir="18900000">
                      <a:prstClr val="black">
                        <a:alpha val="50000"/>
                      </a:prstClr>
                    </a:innerShdw>
                  </a:effectLst>
                  <a:latin typeface="Impact" panose="020B0806030902050204" pitchFamily="34" charset="0"/>
                  <a:ea typeface="微软雅黑" panose="020B0503020204020204" pitchFamily="34" charset="-122"/>
                  <a:sym typeface="微软雅黑" panose="020B0503020204020204" pitchFamily="34" charset="-122"/>
                </a:rPr>
                <a:t>3</a:t>
              </a:r>
              <a:endParaRPr lang="zh-CN" altLang="en-US" sz="2100" dirty="0">
                <a:solidFill>
                  <a:schemeClr val="tx2"/>
                </a:solidFill>
                <a:effectLst>
                  <a:innerShdw blurRad="63500" dist="50800" dir="18900000">
                    <a:prstClr val="black">
                      <a:alpha val="50000"/>
                    </a:prstClr>
                  </a:innerShdw>
                </a:effectLst>
                <a:latin typeface="Impact" panose="020B0806030902050204" pitchFamily="34" charset="0"/>
                <a:ea typeface="微软雅黑" panose="020B0503020204020204" pitchFamily="34" charset="-122"/>
                <a:sym typeface="微软雅黑" panose="020B0503020204020204" pitchFamily="34" charset="-122"/>
              </a:endParaRPr>
            </a:p>
          </p:txBody>
        </p:sp>
      </p:grpSp>
      <p:sp>
        <p:nvSpPr>
          <p:cNvPr id="23" name="圆角矩形 22"/>
          <p:cNvSpPr/>
          <p:nvPr/>
        </p:nvSpPr>
        <p:spPr>
          <a:xfrm rot="5400000">
            <a:off x="-13350" y="459643"/>
            <a:ext cx="3538919" cy="1930484"/>
          </a:xfrm>
          <a:prstGeom prst="roundRect">
            <a:avLst>
              <a:gd name="adj" fmla="val 50000"/>
            </a:avLst>
          </a:prstGeom>
          <a:solidFill>
            <a:schemeClr val="accent1"/>
          </a:solidFill>
          <a:ln w="25400">
            <a:solidFill>
              <a:schemeClr val="bg1">
                <a:lumMod val="95000"/>
              </a:schemeClr>
            </a:solid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nvGrpSpPr>
          <p:cNvPr id="24" name="组合 23"/>
          <p:cNvGrpSpPr/>
          <p:nvPr/>
        </p:nvGrpSpPr>
        <p:grpSpPr>
          <a:xfrm>
            <a:off x="912125" y="1343170"/>
            <a:ext cx="1687971" cy="1687971"/>
            <a:chOff x="3393105" y="2094170"/>
            <a:chExt cx="2664367" cy="2664367"/>
          </a:xfrm>
        </p:grpSpPr>
        <p:sp>
          <p:nvSpPr>
            <p:cNvPr id="25" name="椭圆 24"/>
            <p:cNvSpPr/>
            <p:nvPr/>
          </p:nvSpPr>
          <p:spPr>
            <a:xfrm>
              <a:off x="3393105" y="2094170"/>
              <a:ext cx="2664367" cy="2664367"/>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1"/>
            </a:p>
          </p:txBody>
        </p:sp>
        <p:grpSp>
          <p:nvGrpSpPr>
            <p:cNvPr id="26" name="组合 25"/>
            <p:cNvGrpSpPr/>
            <p:nvPr/>
          </p:nvGrpSpPr>
          <p:grpSpPr>
            <a:xfrm>
              <a:off x="3655434" y="2332886"/>
              <a:ext cx="2167846" cy="2167846"/>
              <a:chOff x="3739822" y="2440887"/>
              <a:chExt cx="1970936" cy="1970936"/>
            </a:xfrm>
          </p:grpSpPr>
          <p:sp>
            <p:nvSpPr>
              <p:cNvPr id="27" name="圆角矩形 26"/>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1"/>
              </a:p>
            </p:txBody>
          </p:sp>
          <p:sp>
            <p:nvSpPr>
              <p:cNvPr id="29" name="椭圆 28"/>
              <p:cNvSpPr>
                <a:spLocks noChangeAspect="1"/>
              </p:cNvSpPr>
              <p:nvPr/>
            </p:nvSpPr>
            <p:spPr>
              <a:xfrm>
                <a:off x="3837054" y="2549460"/>
                <a:ext cx="1776466" cy="1776466"/>
              </a:xfrm>
              <a:prstGeom prst="ellipse">
                <a:avLst/>
              </a:prstGeom>
              <a:solidFill>
                <a:schemeClr val="accent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grpSp>
      <p:sp>
        <p:nvSpPr>
          <p:cNvPr id="33" name="文本框 20"/>
          <p:cNvSpPr txBox="1">
            <a:spLocks noChangeArrowheads="1"/>
          </p:cNvSpPr>
          <p:nvPr/>
        </p:nvSpPr>
        <p:spPr bwMode="auto">
          <a:xfrm>
            <a:off x="1175492" y="2226574"/>
            <a:ext cx="116123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a:r>
              <a:rPr lang="en-US" altLang="zh-CN" sz="1500" dirty="0">
                <a:solidFill>
                  <a:schemeClr val="bg1"/>
                </a:solidFill>
              </a:rPr>
              <a:t>PART03</a:t>
            </a:r>
            <a:endParaRPr lang="zh-CN" altLang="en-US" sz="1500" dirty="0">
              <a:solidFill>
                <a:schemeClr val="bg1"/>
              </a:solidFill>
            </a:endParaRPr>
          </a:p>
        </p:txBody>
      </p:sp>
      <p:sp>
        <p:nvSpPr>
          <p:cNvPr id="34" name="文本框 20"/>
          <p:cNvSpPr txBox="1">
            <a:spLocks noChangeArrowheads="1"/>
          </p:cNvSpPr>
          <p:nvPr/>
        </p:nvSpPr>
        <p:spPr bwMode="auto">
          <a:xfrm>
            <a:off x="917612" y="1707655"/>
            <a:ext cx="16769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3600" dirty="0">
                <a:solidFill>
                  <a:schemeClr val="bg1"/>
                </a:solidFill>
                <a:latin typeface="Impact" panose="020B0806030902050204" pitchFamily="34" charset="0"/>
              </a:rPr>
              <a:t>03</a:t>
            </a:r>
            <a:endParaRPr lang="zh-CN" altLang="en-US" sz="3600" dirty="0">
              <a:solidFill>
                <a:schemeClr val="bg1"/>
              </a:solidFill>
              <a:latin typeface="Impact" panose="020B0806030902050204" pitchFamily="34" charset="0"/>
            </a:endParaRPr>
          </a:p>
        </p:txBody>
      </p:sp>
    </p:spTree>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DCDCDC"/>
            </a:gs>
            <a:gs pos="0">
              <a:srgbClr val="DCDCDC"/>
            </a:gs>
            <a:gs pos="100000">
              <a:srgbClr val="F1F1F1"/>
            </a:gs>
          </a:gsLst>
          <a:lin ang="2700000" scaled="1"/>
          <a:tileRect/>
        </a:gradFill>
        <a:effectLst/>
      </p:bgPr>
    </p:bg>
    <p:spTree>
      <p:nvGrpSpPr>
        <p:cNvPr id="1" name=""/>
        <p:cNvGrpSpPr/>
        <p:nvPr/>
      </p:nvGrpSpPr>
      <p:grpSpPr>
        <a:xfrm>
          <a:off x="0" y="0"/>
          <a:ext cx="0" cy="0"/>
          <a:chOff x="0" y="0"/>
          <a:chExt cx="0" cy="0"/>
        </a:xfrm>
      </p:grpSpPr>
      <p:grpSp>
        <p:nvGrpSpPr>
          <p:cNvPr id="44" name="组合 43"/>
          <p:cNvGrpSpPr/>
          <p:nvPr/>
        </p:nvGrpSpPr>
        <p:grpSpPr>
          <a:xfrm>
            <a:off x="458670" y="720000"/>
            <a:ext cx="5940660" cy="34289"/>
            <a:chOff x="3060700" y="4724400"/>
            <a:chExt cx="5955507" cy="31432"/>
          </a:xfrm>
        </p:grpSpPr>
        <p:cxnSp>
          <p:nvCxnSpPr>
            <p:cNvPr id="45" name="直接连接符 44"/>
            <p:cNvCxnSpPr/>
            <p:nvPr/>
          </p:nvCxnSpPr>
          <p:spPr>
            <a:xfrm>
              <a:off x="3060700" y="4724400"/>
              <a:ext cx="5955507"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3060700" y="4755832"/>
              <a:ext cx="595550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7" name="Text Box 18"/>
          <p:cNvSpPr txBox="1">
            <a:spLocks noChangeArrowheads="1"/>
          </p:cNvSpPr>
          <p:nvPr/>
        </p:nvSpPr>
        <p:spPr bwMode="gray">
          <a:xfrm>
            <a:off x="2381964" y="360000"/>
            <a:ext cx="20940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实验环境简介</a:t>
            </a:r>
          </a:p>
        </p:txBody>
      </p:sp>
      <p:sp>
        <p:nvSpPr>
          <p:cNvPr id="2" name="文本框 1"/>
          <p:cNvSpPr txBox="1"/>
          <p:nvPr/>
        </p:nvSpPr>
        <p:spPr>
          <a:xfrm>
            <a:off x="1060556" y="1275606"/>
            <a:ext cx="4736888" cy="2275688"/>
          </a:xfrm>
          <a:prstGeom prst="rect">
            <a:avLst/>
          </a:prstGeom>
          <a:noFill/>
        </p:spPr>
        <p:txBody>
          <a:bodyPr wrap="square" rtlCol="0" anchor="t">
            <a:spAutoFit/>
          </a:bodyPr>
          <a:lstStyle/>
          <a:p>
            <a:pPr algn="just">
              <a:lnSpc>
                <a:spcPct val="150000"/>
              </a:lnSpc>
            </a:pPr>
            <a:r>
              <a:rPr lang="zh-CN" altLang="en-US" sz="1200" dirty="0">
                <a:solidFill>
                  <a:schemeClr val="tx2"/>
                </a:solidFill>
                <a:latin typeface="微软雅黑" panose="020B0503020204020204" pitchFamily="34" charset="-122"/>
                <a:ea typeface="微软雅黑" panose="020B0503020204020204" pitchFamily="34" charset="-122"/>
                <a:sym typeface="+mn-ea"/>
              </a:rPr>
              <a:t>本文模型实验环境如下：</a:t>
            </a:r>
            <a:endParaRPr lang="en-US" altLang="zh-CN" sz="1200" dirty="0">
              <a:solidFill>
                <a:schemeClr val="tx2"/>
              </a:solidFill>
              <a:latin typeface="微软雅黑" panose="020B0503020204020204" pitchFamily="34" charset="-122"/>
              <a:ea typeface="微软雅黑" panose="020B0503020204020204" pitchFamily="34" charset="-122"/>
              <a:sym typeface="+mn-ea"/>
            </a:endParaRPr>
          </a:p>
          <a:p>
            <a:pPr algn="just">
              <a:lnSpc>
                <a:spcPct val="150000"/>
              </a:lnSpc>
            </a:pPr>
            <a:r>
              <a:rPr lang="en-US" altLang="zh-CN" sz="1200" dirty="0">
                <a:solidFill>
                  <a:schemeClr val="tx2"/>
                </a:solidFill>
                <a:latin typeface="微软雅黑" panose="020B0503020204020204" pitchFamily="34" charset="-122"/>
                <a:ea typeface="微软雅黑" panose="020B0503020204020204" pitchFamily="34" charset="-122"/>
                <a:sym typeface="+mn-ea"/>
              </a:rPr>
              <a:t>	</a:t>
            </a:r>
            <a:r>
              <a:rPr lang="zh-CN" altLang="en-US" sz="1200" dirty="0">
                <a:solidFill>
                  <a:schemeClr val="tx2"/>
                </a:solidFill>
                <a:latin typeface="微软雅黑" panose="020B0503020204020204" pitchFamily="34" charset="-122"/>
                <a:ea typeface="微软雅黑" panose="020B0503020204020204" pitchFamily="34" charset="-122"/>
                <a:sym typeface="+mn-ea"/>
              </a:rPr>
              <a:t>操作系统：</a:t>
            </a:r>
            <a:r>
              <a:rPr lang="en-US" altLang="zh-CN" sz="1200" dirty="0">
                <a:solidFill>
                  <a:schemeClr val="tx2"/>
                </a:solidFill>
                <a:latin typeface="微软雅黑" panose="020B0503020204020204" pitchFamily="34" charset="-122"/>
                <a:ea typeface="微软雅黑" panose="020B0503020204020204" pitchFamily="34" charset="-122"/>
                <a:sym typeface="+mn-ea"/>
              </a:rPr>
              <a:t>WIN10/Linux</a:t>
            </a:r>
          </a:p>
          <a:p>
            <a:pPr algn="just">
              <a:lnSpc>
                <a:spcPct val="150000"/>
              </a:lnSpc>
            </a:pPr>
            <a:r>
              <a:rPr lang="en-US" altLang="zh-CN" sz="1200" dirty="0">
                <a:solidFill>
                  <a:schemeClr val="tx2"/>
                </a:solidFill>
                <a:latin typeface="微软雅黑" panose="020B0503020204020204" pitchFamily="34" charset="-122"/>
                <a:ea typeface="微软雅黑" panose="020B0503020204020204" pitchFamily="34" charset="-122"/>
                <a:sym typeface="+mn-ea"/>
              </a:rPr>
              <a:t>	</a:t>
            </a:r>
            <a:r>
              <a:rPr lang="zh-CN" altLang="en-US" sz="1200" dirty="0">
                <a:solidFill>
                  <a:schemeClr val="tx2"/>
                </a:solidFill>
                <a:latin typeface="微软雅黑" panose="020B0503020204020204" pitchFamily="34" charset="-122"/>
                <a:ea typeface="微软雅黑" panose="020B0503020204020204" pitchFamily="34" charset="-122"/>
                <a:sym typeface="+mn-ea"/>
              </a:rPr>
              <a:t>显卡：</a:t>
            </a:r>
            <a:r>
              <a:rPr lang="en-US" altLang="zh-CN" sz="1200" dirty="0">
                <a:solidFill>
                  <a:schemeClr val="tx2"/>
                </a:solidFill>
                <a:latin typeface="微软雅黑" panose="020B0503020204020204" pitchFamily="34" charset="-122"/>
                <a:ea typeface="微软雅黑" panose="020B0503020204020204" pitchFamily="34" charset="-122"/>
                <a:sym typeface="+mn-ea"/>
              </a:rPr>
              <a:t>RTX3070/Tesla P40 24G</a:t>
            </a:r>
          </a:p>
          <a:p>
            <a:pPr algn="just">
              <a:lnSpc>
                <a:spcPct val="150000"/>
              </a:lnSpc>
            </a:pPr>
            <a:r>
              <a:rPr lang="en-US" altLang="zh-CN" sz="1200" dirty="0">
                <a:solidFill>
                  <a:schemeClr val="tx2"/>
                </a:solidFill>
                <a:latin typeface="微软雅黑" panose="020B0503020204020204" pitchFamily="34" charset="-122"/>
                <a:ea typeface="微软雅黑" panose="020B0503020204020204" pitchFamily="34" charset="-122"/>
                <a:sym typeface="+mn-ea"/>
              </a:rPr>
              <a:t>	</a:t>
            </a:r>
            <a:r>
              <a:rPr lang="zh-CN" altLang="en-US" sz="1200" dirty="0">
                <a:solidFill>
                  <a:schemeClr val="tx2"/>
                </a:solidFill>
                <a:latin typeface="微软雅黑" panose="020B0503020204020204" pitchFamily="34" charset="-122"/>
                <a:ea typeface="微软雅黑" panose="020B0503020204020204" pitchFamily="34" charset="-122"/>
                <a:sym typeface="+mn-ea"/>
              </a:rPr>
              <a:t>内存：</a:t>
            </a:r>
            <a:r>
              <a:rPr lang="en-US" altLang="zh-CN" sz="1200" dirty="0">
                <a:solidFill>
                  <a:schemeClr val="tx2"/>
                </a:solidFill>
                <a:latin typeface="微软雅黑" panose="020B0503020204020204" pitchFamily="34" charset="-122"/>
                <a:ea typeface="微软雅黑" panose="020B0503020204020204" pitchFamily="34" charset="-122"/>
                <a:sym typeface="+mn-ea"/>
              </a:rPr>
              <a:t>64G</a:t>
            </a:r>
          </a:p>
          <a:p>
            <a:pPr algn="just">
              <a:lnSpc>
                <a:spcPct val="150000"/>
              </a:lnSpc>
            </a:pPr>
            <a:r>
              <a:rPr lang="en-US" altLang="zh-CN" sz="1200" dirty="0">
                <a:solidFill>
                  <a:schemeClr val="tx2"/>
                </a:solidFill>
                <a:latin typeface="微软雅黑" panose="020B0503020204020204" pitchFamily="34" charset="-122"/>
                <a:ea typeface="微软雅黑" panose="020B0503020204020204" pitchFamily="34" charset="-122"/>
                <a:sym typeface="+mn-ea"/>
              </a:rPr>
              <a:t>	Python3.7</a:t>
            </a:r>
          </a:p>
          <a:p>
            <a:pPr algn="just">
              <a:lnSpc>
                <a:spcPct val="150000"/>
              </a:lnSpc>
            </a:pPr>
            <a:r>
              <a:rPr lang="en-US" altLang="zh-CN" sz="1200" dirty="0">
                <a:solidFill>
                  <a:schemeClr val="tx2"/>
                </a:solidFill>
                <a:latin typeface="微软雅黑" panose="020B0503020204020204" pitchFamily="34" charset="-122"/>
                <a:ea typeface="微软雅黑" panose="020B0503020204020204" pitchFamily="34" charset="-122"/>
                <a:sym typeface="+mn-ea"/>
              </a:rPr>
              <a:t>	pytorch1.13</a:t>
            </a:r>
          </a:p>
          <a:p>
            <a:pPr algn="just">
              <a:lnSpc>
                <a:spcPct val="150000"/>
              </a:lnSpc>
            </a:pPr>
            <a:r>
              <a:rPr lang="en-US" altLang="zh-CN" sz="1200" dirty="0">
                <a:solidFill>
                  <a:schemeClr val="tx2"/>
                </a:solidFill>
                <a:latin typeface="微软雅黑" panose="020B0503020204020204" pitchFamily="34" charset="-122"/>
                <a:ea typeface="微软雅黑" panose="020B0503020204020204" pitchFamily="34" charset="-122"/>
                <a:sym typeface="+mn-ea"/>
              </a:rPr>
              <a:t>	cuda11.7</a:t>
            </a:r>
          </a:p>
          <a:p>
            <a:pPr algn="just">
              <a:lnSpc>
                <a:spcPct val="150000"/>
              </a:lnSpc>
            </a:pPr>
            <a:r>
              <a:rPr lang="en-US" altLang="zh-CN" sz="1200" dirty="0">
                <a:solidFill>
                  <a:schemeClr val="tx2"/>
                </a:solidFill>
                <a:latin typeface="微软雅黑" panose="020B0503020204020204" pitchFamily="34" charset="-122"/>
                <a:ea typeface="微软雅黑" panose="020B0503020204020204" pitchFamily="34" charset="-122"/>
                <a:sym typeface="+mn-ea"/>
              </a:rPr>
              <a:t>	</a:t>
            </a:r>
            <a:endParaRPr lang="zh-CN" altLang="en-US" sz="1200" dirty="0">
              <a:solidFill>
                <a:schemeClr val="tx2"/>
              </a:solidFill>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3799031913"/>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DCDCDC"/>
            </a:gs>
            <a:gs pos="0">
              <a:srgbClr val="DCDCDC"/>
            </a:gs>
            <a:gs pos="100000">
              <a:srgbClr val="F1F1F1"/>
            </a:gs>
          </a:gsLst>
          <a:lin ang="8100000" scaled="1"/>
          <a:tileRect/>
        </a:gradFill>
        <a:effectLst/>
      </p:bgPr>
    </p:bg>
    <p:spTree>
      <p:nvGrpSpPr>
        <p:cNvPr id="1" name=""/>
        <p:cNvGrpSpPr/>
        <p:nvPr/>
      </p:nvGrpSpPr>
      <p:grpSpPr>
        <a:xfrm>
          <a:off x="0" y="0"/>
          <a:ext cx="0" cy="0"/>
          <a:chOff x="0" y="0"/>
          <a:chExt cx="0" cy="0"/>
        </a:xfrm>
      </p:grpSpPr>
      <p:grpSp>
        <p:nvGrpSpPr>
          <p:cNvPr id="44" name="组合 43"/>
          <p:cNvGrpSpPr/>
          <p:nvPr/>
        </p:nvGrpSpPr>
        <p:grpSpPr>
          <a:xfrm>
            <a:off x="458670" y="720000"/>
            <a:ext cx="5940660" cy="34289"/>
            <a:chOff x="3060700" y="4724400"/>
            <a:chExt cx="5955507" cy="31432"/>
          </a:xfrm>
        </p:grpSpPr>
        <p:cxnSp>
          <p:nvCxnSpPr>
            <p:cNvPr id="45" name="直接连接符 44"/>
            <p:cNvCxnSpPr/>
            <p:nvPr/>
          </p:nvCxnSpPr>
          <p:spPr>
            <a:xfrm>
              <a:off x="3060700" y="4724400"/>
              <a:ext cx="5955507"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3060700" y="4755832"/>
              <a:ext cx="595550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7" name="Text Box 18"/>
          <p:cNvSpPr txBox="1">
            <a:spLocks noChangeArrowheads="1"/>
          </p:cNvSpPr>
          <p:nvPr/>
        </p:nvSpPr>
        <p:spPr bwMode="gray">
          <a:xfrm>
            <a:off x="2177861" y="360000"/>
            <a:ext cx="250227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对比实验结果分析</a:t>
            </a:r>
          </a:p>
        </p:txBody>
      </p:sp>
      <p:pic>
        <p:nvPicPr>
          <p:cNvPr id="2" name="图片 1">
            <a:extLst>
              <a:ext uri="{FF2B5EF4-FFF2-40B4-BE49-F238E27FC236}">
                <a16:creationId xmlns:a16="http://schemas.microsoft.com/office/drawing/2014/main" id="{CC3CE82E-6923-8E4F-53B9-9D440A6D7329}"/>
              </a:ext>
            </a:extLst>
          </p:cNvPr>
          <p:cNvPicPr>
            <a:picLocks noChangeAspect="1"/>
          </p:cNvPicPr>
          <p:nvPr/>
        </p:nvPicPr>
        <p:blipFill>
          <a:blip r:embed="rId3"/>
          <a:stretch>
            <a:fillRect/>
          </a:stretch>
        </p:blipFill>
        <p:spPr>
          <a:xfrm>
            <a:off x="395663" y="978574"/>
            <a:ext cx="6066674" cy="3741853"/>
          </a:xfrm>
          <a:prstGeom prst="rect">
            <a:avLst/>
          </a:prstGeom>
        </p:spPr>
      </p:pic>
    </p:spTree>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DCDCDC"/>
            </a:gs>
            <a:gs pos="0">
              <a:srgbClr val="DCDCDC"/>
            </a:gs>
            <a:gs pos="100000">
              <a:srgbClr val="F1F1F1"/>
            </a:gs>
          </a:gsLst>
          <a:lin ang="13500000" scaled="1"/>
          <a:tileRect/>
        </a:gradFill>
        <a:effectLst/>
      </p:bgPr>
    </p:bg>
    <p:spTree>
      <p:nvGrpSpPr>
        <p:cNvPr id="1" name=""/>
        <p:cNvGrpSpPr/>
        <p:nvPr/>
      </p:nvGrpSpPr>
      <p:grpSpPr>
        <a:xfrm>
          <a:off x="0" y="0"/>
          <a:ext cx="0" cy="0"/>
          <a:chOff x="0" y="0"/>
          <a:chExt cx="0" cy="0"/>
        </a:xfrm>
      </p:grpSpPr>
      <p:grpSp>
        <p:nvGrpSpPr>
          <p:cNvPr id="44" name="组合 43"/>
          <p:cNvGrpSpPr/>
          <p:nvPr/>
        </p:nvGrpSpPr>
        <p:grpSpPr>
          <a:xfrm>
            <a:off x="458670" y="720000"/>
            <a:ext cx="5940660" cy="34289"/>
            <a:chOff x="3060700" y="4724400"/>
            <a:chExt cx="5955507" cy="31432"/>
          </a:xfrm>
        </p:grpSpPr>
        <p:cxnSp>
          <p:nvCxnSpPr>
            <p:cNvPr id="45" name="直接连接符 44"/>
            <p:cNvCxnSpPr/>
            <p:nvPr/>
          </p:nvCxnSpPr>
          <p:spPr>
            <a:xfrm>
              <a:off x="3060700" y="4724400"/>
              <a:ext cx="5955507"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3060700" y="4755832"/>
              <a:ext cx="595550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7" name="Text Box 18"/>
          <p:cNvSpPr txBox="1">
            <a:spLocks noChangeArrowheads="1"/>
          </p:cNvSpPr>
          <p:nvPr/>
        </p:nvSpPr>
        <p:spPr bwMode="gray">
          <a:xfrm>
            <a:off x="2249869" y="360000"/>
            <a:ext cx="23582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消融实验结果分析</a:t>
            </a:r>
          </a:p>
        </p:txBody>
      </p:sp>
      <p:pic>
        <p:nvPicPr>
          <p:cNvPr id="3" name="内容占位符 11">
            <a:extLst>
              <a:ext uri="{FF2B5EF4-FFF2-40B4-BE49-F238E27FC236}">
                <a16:creationId xmlns:a16="http://schemas.microsoft.com/office/drawing/2014/main" id="{BE0C2AA5-4175-711D-0D86-38F1DA49B24C}"/>
              </a:ext>
            </a:extLst>
          </p:cNvPr>
          <p:cNvPicPr>
            <a:picLocks noChangeAspect="1"/>
          </p:cNvPicPr>
          <p:nvPr/>
        </p:nvPicPr>
        <p:blipFill>
          <a:blip r:embed="rId3"/>
          <a:stretch>
            <a:fillRect/>
          </a:stretch>
        </p:blipFill>
        <p:spPr>
          <a:xfrm>
            <a:off x="256072" y="843558"/>
            <a:ext cx="6345854" cy="2097911"/>
          </a:xfrm>
          <a:prstGeom prst="rect">
            <a:avLst/>
          </a:prstGeom>
        </p:spPr>
      </p:pic>
      <p:pic>
        <p:nvPicPr>
          <p:cNvPr id="4" name="图片 3">
            <a:extLst>
              <a:ext uri="{FF2B5EF4-FFF2-40B4-BE49-F238E27FC236}">
                <a16:creationId xmlns:a16="http://schemas.microsoft.com/office/drawing/2014/main" id="{88A04EFE-2E8F-188A-6560-BBD3CE1B37DC}"/>
              </a:ext>
            </a:extLst>
          </p:cNvPr>
          <p:cNvPicPr>
            <a:picLocks noChangeAspect="1"/>
          </p:cNvPicPr>
          <p:nvPr/>
        </p:nvPicPr>
        <p:blipFill>
          <a:blip r:embed="rId4"/>
          <a:stretch>
            <a:fillRect/>
          </a:stretch>
        </p:blipFill>
        <p:spPr>
          <a:xfrm>
            <a:off x="256072" y="3003798"/>
            <a:ext cx="6345855" cy="2108041"/>
          </a:xfrm>
          <a:prstGeom prst="rect">
            <a:avLst/>
          </a:prstGeom>
        </p:spPr>
      </p:pic>
    </p:spTree>
    <p:extLst>
      <p:ext uri="{BB962C8B-B14F-4D97-AF65-F5344CB8AC3E}">
        <p14:creationId xmlns:p14="http://schemas.microsoft.com/office/powerpoint/2010/main" val="3579867924"/>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DCDCDC"/>
            </a:gs>
            <a:gs pos="0">
              <a:srgbClr val="DCDCDC"/>
            </a:gs>
            <a:gs pos="100000">
              <a:srgbClr val="F1F1F1"/>
            </a:gs>
          </a:gsLst>
          <a:lin ang="0" scaled="1"/>
          <a:tileRect/>
        </a:gradFill>
        <a:effectLst/>
      </p:bgPr>
    </p:bg>
    <p:spTree>
      <p:nvGrpSpPr>
        <p:cNvPr id="1" name=""/>
        <p:cNvGrpSpPr/>
        <p:nvPr/>
      </p:nvGrpSpPr>
      <p:grpSpPr>
        <a:xfrm>
          <a:off x="0" y="0"/>
          <a:ext cx="0" cy="0"/>
          <a:chOff x="0" y="0"/>
          <a:chExt cx="0" cy="0"/>
        </a:xfrm>
      </p:grpSpPr>
      <p:grpSp>
        <p:nvGrpSpPr>
          <p:cNvPr id="15" name="组合 14"/>
          <p:cNvGrpSpPr/>
          <p:nvPr/>
        </p:nvGrpSpPr>
        <p:grpSpPr>
          <a:xfrm>
            <a:off x="3267075" y="2226469"/>
            <a:ext cx="2547938" cy="455295"/>
            <a:chOff x="3695701" y="1174083"/>
            <a:chExt cx="4907918" cy="402790"/>
          </a:xfrm>
        </p:grpSpPr>
        <p:sp>
          <p:nvSpPr>
            <p:cNvPr id="16" name="原创设计师QQ598969553      _1"/>
            <p:cNvSpPr/>
            <p:nvPr/>
          </p:nvSpPr>
          <p:spPr>
            <a:xfrm>
              <a:off x="3695701" y="1174083"/>
              <a:ext cx="4907918" cy="402790"/>
            </a:xfrm>
            <a:prstGeom prst="roundRect">
              <a:avLst/>
            </a:prstGeom>
            <a:solidFill>
              <a:schemeClr val="accent1"/>
            </a:solidFill>
            <a:ln w="12700">
              <a:noFill/>
            </a:ln>
            <a:effectLst>
              <a:innerShdw blurRad="50800" dist="127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37" tIns="34269" rIns="68537" bIns="34269" rtlCol="0" anchor="ctr"/>
            <a:lstStyle/>
            <a:p>
              <a:pPr algn="ctr"/>
              <a:endParaRPr lang="zh-CN" altLang="en-US" sz="1013"/>
            </a:p>
          </p:txBody>
        </p:sp>
        <p:sp>
          <p:nvSpPr>
            <p:cNvPr id="17" name="原创设计师QQ598969553      _6"/>
            <p:cNvSpPr/>
            <p:nvPr/>
          </p:nvSpPr>
          <p:spPr>
            <a:xfrm>
              <a:off x="3695701" y="1174083"/>
              <a:ext cx="4907918" cy="402790"/>
            </a:xfrm>
            <a:prstGeom prst="roundRect">
              <a:avLst/>
            </a:prstGeom>
            <a:solidFill>
              <a:schemeClr val="bg1">
                <a:lumMod val="85000"/>
              </a:schemeClr>
            </a:solidFill>
            <a:ln w="12700">
              <a:noFill/>
            </a:ln>
            <a:effectLst>
              <a:innerShdw blurRad="50800" dist="127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02062" tIns="51032" rIns="102062" bIns="51032" rtlCol="0" anchor="ctr"/>
            <a:lstStyle/>
            <a:p>
              <a:pPr algn="ctr"/>
              <a:endParaRPr lang="zh-CN" altLang="en-US" sz="1013"/>
            </a:p>
          </p:txBody>
        </p:sp>
      </p:grpSp>
      <p:sp>
        <p:nvSpPr>
          <p:cNvPr id="18" name="原创设计师QQ598969553      _17"/>
          <p:cNvSpPr>
            <a:spLocks noChangeArrowheads="1"/>
          </p:cNvSpPr>
          <p:nvPr/>
        </p:nvSpPr>
        <p:spPr bwMode="gray">
          <a:xfrm>
            <a:off x="3357778" y="2226322"/>
            <a:ext cx="2070296" cy="434114"/>
          </a:xfrm>
          <a:prstGeom prst="roundRect">
            <a:avLst/>
          </a:prstGeom>
          <a:noFill/>
          <a:ln>
            <a:noFill/>
          </a:ln>
        </p:spPr>
        <p:txBody>
          <a:bodyPr wrap="square" lIns="68537" tIns="34269" rIns="68537" bIns="34269">
            <a:spAutoFit/>
          </a:bodyPr>
          <a:lstStyle/>
          <a:p>
            <a:r>
              <a:rPr lang="zh-CN" altLang="en-US" sz="2100" b="1" dirty="0">
                <a:solidFill>
                  <a:schemeClr val="accent1"/>
                </a:solidFill>
                <a:latin typeface="微软雅黑" panose="020B0503020204020204" pitchFamily="34" charset="-122"/>
                <a:ea typeface="微软雅黑" panose="020B0503020204020204" pitchFamily="34" charset="-122"/>
              </a:rPr>
              <a:t>   总结与展望</a:t>
            </a:r>
          </a:p>
        </p:txBody>
      </p:sp>
      <p:grpSp>
        <p:nvGrpSpPr>
          <p:cNvPr id="19" name="组合 18"/>
          <p:cNvGrpSpPr/>
          <p:nvPr/>
        </p:nvGrpSpPr>
        <p:grpSpPr>
          <a:xfrm>
            <a:off x="5291440" y="2268100"/>
            <a:ext cx="523214" cy="372208"/>
            <a:chOff x="3595297" y="1157469"/>
            <a:chExt cx="633770" cy="450856"/>
          </a:xfrm>
        </p:grpSpPr>
        <p:sp>
          <p:nvSpPr>
            <p:cNvPr id="20" name="原创设计师QQ598969553      _19"/>
            <p:cNvSpPr/>
            <p:nvPr/>
          </p:nvSpPr>
          <p:spPr>
            <a:xfrm>
              <a:off x="3595297" y="1157469"/>
              <a:ext cx="633770" cy="450856"/>
            </a:xfrm>
            <a:prstGeom prst="roundRect">
              <a:avLst/>
            </a:prstGeom>
            <a:gradFill flip="none" rotWithShape="1">
              <a:gsLst>
                <a:gs pos="55000">
                  <a:srgbClr val="E7E7E7"/>
                </a:gs>
                <a:gs pos="0">
                  <a:schemeClr val="bg1"/>
                </a:gs>
                <a:gs pos="100000">
                  <a:schemeClr val="bg1">
                    <a:lumMod val="75000"/>
                  </a:schemeClr>
                </a:gs>
              </a:gsLst>
              <a:lin ang="18900000" scaled="1"/>
              <a:tileRect/>
            </a:gradFill>
            <a:ln w="12700">
              <a:gradFill flip="none" rotWithShape="1">
                <a:gsLst>
                  <a:gs pos="0">
                    <a:schemeClr val="bg1">
                      <a:lumMod val="75000"/>
                    </a:schemeClr>
                  </a:gs>
                  <a:gs pos="100000">
                    <a:schemeClr val="bg1"/>
                  </a:gs>
                </a:gsLst>
                <a:lin ang="18900000" scaled="1"/>
                <a:tileRect/>
              </a:gradFill>
            </a:ln>
            <a:effectLst>
              <a:outerShdw blurRad="190500" dist="76200" dir="81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37" tIns="34269" rIns="68537" bIns="34269" rtlCol="0" anchor="ctr"/>
            <a:lstStyle/>
            <a:p>
              <a:pPr algn="ctr"/>
              <a:endParaRPr lang="zh-CN" altLang="en-US" sz="1013">
                <a:solidFill>
                  <a:schemeClr val="accent1"/>
                </a:solidFill>
                <a:latin typeface="Impact" panose="020B0806030902050204" pitchFamily="34" charset="0"/>
              </a:endParaRPr>
            </a:p>
          </p:txBody>
        </p:sp>
        <p:sp>
          <p:nvSpPr>
            <p:cNvPr id="21" name="原创设计师QQ598969553      _24"/>
            <p:cNvSpPr>
              <a:spLocks noChangeArrowheads="1"/>
            </p:cNvSpPr>
            <p:nvPr/>
          </p:nvSpPr>
          <p:spPr bwMode="auto">
            <a:xfrm>
              <a:off x="3760353" y="1173921"/>
              <a:ext cx="303659" cy="417951"/>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en-US" altLang="zh-CN" sz="2100" dirty="0">
                  <a:solidFill>
                    <a:schemeClr val="tx2"/>
                  </a:solidFill>
                  <a:effectLst>
                    <a:innerShdw blurRad="63500" dist="50800" dir="18900000">
                      <a:prstClr val="black">
                        <a:alpha val="50000"/>
                      </a:prstClr>
                    </a:innerShdw>
                  </a:effectLst>
                  <a:latin typeface="Impact" panose="020B0806030902050204" pitchFamily="34" charset="0"/>
                  <a:ea typeface="微软雅黑" panose="020B0503020204020204" pitchFamily="34" charset="-122"/>
                  <a:sym typeface="微软雅黑" panose="020B0503020204020204" pitchFamily="34" charset="-122"/>
                </a:rPr>
                <a:t>4</a:t>
              </a:r>
            </a:p>
          </p:txBody>
        </p:sp>
      </p:grpSp>
      <p:sp>
        <p:nvSpPr>
          <p:cNvPr id="23" name="圆角矩形 22"/>
          <p:cNvSpPr/>
          <p:nvPr/>
        </p:nvSpPr>
        <p:spPr>
          <a:xfrm rot="5400000">
            <a:off x="-13350" y="459643"/>
            <a:ext cx="3538919" cy="1930484"/>
          </a:xfrm>
          <a:prstGeom prst="roundRect">
            <a:avLst>
              <a:gd name="adj" fmla="val 50000"/>
            </a:avLst>
          </a:prstGeom>
          <a:solidFill>
            <a:schemeClr val="accent1"/>
          </a:solidFill>
          <a:ln w="25400">
            <a:solidFill>
              <a:schemeClr val="bg1">
                <a:lumMod val="95000"/>
              </a:schemeClr>
            </a:solid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nvGrpSpPr>
          <p:cNvPr id="24" name="组合 23"/>
          <p:cNvGrpSpPr/>
          <p:nvPr/>
        </p:nvGrpSpPr>
        <p:grpSpPr>
          <a:xfrm>
            <a:off x="912125" y="1343170"/>
            <a:ext cx="1687971" cy="1687971"/>
            <a:chOff x="3393105" y="2094170"/>
            <a:chExt cx="2664367" cy="2664367"/>
          </a:xfrm>
        </p:grpSpPr>
        <p:sp>
          <p:nvSpPr>
            <p:cNvPr id="25" name="椭圆 24"/>
            <p:cNvSpPr/>
            <p:nvPr/>
          </p:nvSpPr>
          <p:spPr>
            <a:xfrm>
              <a:off x="3393105" y="2094170"/>
              <a:ext cx="2664367" cy="2664367"/>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1"/>
            </a:p>
          </p:txBody>
        </p:sp>
        <p:grpSp>
          <p:nvGrpSpPr>
            <p:cNvPr id="26" name="组合 25"/>
            <p:cNvGrpSpPr/>
            <p:nvPr/>
          </p:nvGrpSpPr>
          <p:grpSpPr>
            <a:xfrm>
              <a:off x="3655434" y="2332886"/>
              <a:ext cx="2167846" cy="2167846"/>
              <a:chOff x="3739822" y="2440887"/>
              <a:chExt cx="1970936" cy="1970936"/>
            </a:xfrm>
          </p:grpSpPr>
          <p:sp>
            <p:nvSpPr>
              <p:cNvPr id="27" name="圆角矩形 26"/>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1"/>
              </a:p>
            </p:txBody>
          </p:sp>
          <p:sp>
            <p:nvSpPr>
              <p:cNvPr id="29" name="椭圆 28"/>
              <p:cNvSpPr>
                <a:spLocks noChangeAspect="1"/>
              </p:cNvSpPr>
              <p:nvPr/>
            </p:nvSpPr>
            <p:spPr>
              <a:xfrm>
                <a:off x="3837054" y="2549460"/>
                <a:ext cx="1776466" cy="1776466"/>
              </a:xfrm>
              <a:prstGeom prst="ellipse">
                <a:avLst/>
              </a:prstGeom>
              <a:solidFill>
                <a:schemeClr val="accent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grpSp>
      <p:sp>
        <p:nvSpPr>
          <p:cNvPr id="33" name="文本框 20"/>
          <p:cNvSpPr txBox="1">
            <a:spLocks noChangeArrowheads="1"/>
          </p:cNvSpPr>
          <p:nvPr/>
        </p:nvSpPr>
        <p:spPr bwMode="auto">
          <a:xfrm>
            <a:off x="1175492" y="2226574"/>
            <a:ext cx="116123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a:r>
              <a:rPr lang="en-US" altLang="zh-CN" sz="1500" dirty="0">
                <a:solidFill>
                  <a:schemeClr val="bg1"/>
                </a:solidFill>
              </a:rPr>
              <a:t>PART04</a:t>
            </a:r>
            <a:endParaRPr lang="zh-CN" altLang="en-US" sz="1500" dirty="0">
              <a:solidFill>
                <a:schemeClr val="bg1"/>
              </a:solidFill>
            </a:endParaRPr>
          </a:p>
        </p:txBody>
      </p:sp>
      <p:sp>
        <p:nvSpPr>
          <p:cNvPr id="34" name="文本框 20"/>
          <p:cNvSpPr txBox="1">
            <a:spLocks noChangeArrowheads="1"/>
          </p:cNvSpPr>
          <p:nvPr/>
        </p:nvSpPr>
        <p:spPr bwMode="auto">
          <a:xfrm>
            <a:off x="917612" y="1707655"/>
            <a:ext cx="16769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3600" dirty="0">
                <a:solidFill>
                  <a:schemeClr val="bg1"/>
                </a:solidFill>
                <a:latin typeface="Impact" panose="020B0806030902050204" pitchFamily="34" charset="0"/>
              </a:rPr>
              <a:t>04</a:t>
            </a:r>
            <a:endParaRPr lang="zh-CN" altLang="en-US" sz="3600" dirty="0">
              <a:solidFill>
                <a:schemeClr val="bg1"/>
              </a:solidFill>
              <a:latin typeface="Impact" panose="020B0806030902050204" pitchFamily="34" charset="0"/>
            </a:endParaRPr>
          </a:p>
        </p:txBody>
      </p:sp>
    </p:spTree>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DCDCDC"/>
            </a:gs>
            <a:gs pos="0">
              <a:srgbClr val="DCDCDC"/>
            </a:gs>
            <a:gs pos="100000">
              <a:srgbClr val="F1F1F1"/>
            </a:gs>
          </a:gsLst>
          <a:lin ang="16200000" scaled="1"/>
          <a:tileRect/>
        </a:gradFill>
        <a:effectLst/>
      </p:bgPr>
    </p:bg>
    <p:spTree>
      <p:nvGrpSpPr>
        <p:cNvPr id="1" name=""/>
        <p:cNvGrpSpPr/>
        <p:nvPr/>
      </p:nvGrpSpPr>
      <p:grpSpPr>
        <a:xfrm>
          <a:off x="0" y="0"/>
          <a:ext cx="0" cy="0"/>
          <a:chOff x="0" y="0"/>
          <a:chExt cx="0" cy="0"/>
        </a:xfrm>
      </p:grpSpPr>
      <p:grpSp>
        <p:nvGrpSpPr>
          <p:cNvPr id="44" name="组合 43"/>
          <p:cNvGrpSpPr/>
          <p:nvPr/>
        </p:nvGrpSpPr>
        <p:grpSpPr>
          <a:xfrm>
            <a:off x="458670" y="720000"/>
            <a:ext cx="5940660" cy="34289"/>
            <a:chOff x="3060700" y="4724400"/>
            <a:chExt cx="5955507" cy="31432"/>
          </a:xfrm>
        </p:grpSpPr>
        <p:cxnSp>
          <p:nvCxnSpPr>
            <p:cNvPr id="45" name="直接连接符 44"/>
            <p:cNvCxnSpPr/>
            <p:nvPr/>
          </p:nvCxnSpPr>
          <p:spPr>
            <a:xfrm>
              <a:off x="3060700" y="4724400"/>
              <a:ext cx="5955507"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3060700" y="4755832"/>
              <a:ext cx="595550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7" name="Text Box 18"/>
          <p:cNvSpPr txBox="1">
            <a:spLocks noChangeArrowheads="1"/>
          </p:cNvSpPr>
          <p:nvPr/>
        </p:nvSpPr>
        <p:spPr bwMode="gray">
          <a:xfrm>
            <a:off x="2381964" y="360000"/>
            <a:ext cx="20940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总结与展望</a:t>
            </a:r>
          </a:p>
        </p:txBody>
      </p:sp>
      <p:sp>
        <p:nvSpPr>
          <p:cNvPr id="29" name="文本框 28"/>
          <p:cNvSpPr txBox="1"/>
          <p:nvPr/>
        </p:nvSpPr>
        <p:spPr>
          <a:xfrm>
            <a:off x="692696" y="2532087"/>
            <a:ext cx="5472607" cy="824200"/>
          </a:xfrm>
          <a:prstGeom prst="rect">
            <a:avLst/>
          </a:prstGeom>
          <a:noFill/>
        </p:spPr>
        <p:txBody>
          <a:bodyPr wrap="square" rtlCol="0" anchor="t">
            <a:spAutoFit/>
          </a:bodyPr>
          <a:lstStyle/>
          <a:p>
            <a:pPr algn="just">
              <a:lnSpc>
                <a:spcPct val="150000"/>
              </a:lnSpc>
            </a:pPr>
            <a:r>
              <a:rPr lang="zh-CN" altLang="en-US" sz="11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大规模知识图谱补全技术会伴随着知识图谱构建技术的发展而不断前进，虽然在知识不断积累变化的过程中会遇到新的问题和挑战，但其最终会结合人类认知领域和知识工程技术的不断完善和发展，逐步为信息数据相关学科提供更强有力的支持。</a:t>
            </a:r>
          </a:p>
        </p:txBody>
      </p:sp>
      <p:sp>
        <p:nvSpPr>
          <p:cNvPr id="2" name="文本框 1"/>
          <p:cNvSpPr txBox="1"/>
          <p:nvPr/>
        </p:nvSpPr>
        <p:spPr>
          <a:xfrm>
            <a:off x="692695" y="1349618"/>
            <a:ext cx="5472608" cy="1078116"/>
          </a:xfrm>
          <a:prstGeom prst="rect">
            <a:avLst/>
          </a:prstGeom>
          <a:noFill/>
        </p:spPr>
        <p:txBody>
          <a:bodyPr wrap="square" rtlCol="0" anchor="t">
            <a:spAutoFit/>
          </a:bodyPr>
          <a:lstStyle/>
          <a:p>
            <a:pPr algn="just">
              <a:lnSpc>
                <a:spcPct val="150000"/>
              </a:lnSpc>
            </a:pPr>
            <a:r>
              <a:rPr lang="zh-CN" altLang="en-US" sz="1100" dirty="0">
                <a:solidFill>
                  <a:schemeClr val="tx2"/>
                </a:solidFill>
                <a:latin typeface="微软雅黑" panose="020B0503020204020204" pitchFamily="34" charset="-122"/>
                <a:ea typeface="微软雅黑" panose="020B0503020204020204" pitchFamily="34" charset="-122"/>
                <a:sym typeface="+mn-ea"/>
              </a:rPr>
              <a:t>       本文工作提出了一种融合语义与结构信息的知识图谱补全模型，通过预训练语言模型学习三元组内容，丰富实体与关系的嵌入表示，并更为清晰地捕获潜在信息。同时，通过实体</a:t>
            </a:r>
            <a:r>
              <a:rPr lang="en-US" altLang="zh-CN" sz="1100" dirty="0">
                <a:solidFill>
                  <a:schemeClr val="tx2"/>
                </a:solidFill>
                <a:latin typeface="微软雅黑" panose="020B0503020204020204" pitchFamily="34" charset="-122"/>
                <a:ea typeface="微软雅黑" panose="020B0503020204020204" pitchFamily="34" charset="-122"/>
                <a:sym typeface="+mn-ea"/>
              </a:rPr>
              <a:t>-</a:t>
            </a:r>
            <a:r>
              <a:rPr lang="zh-CN" altLang="en-US" sz="1100" dirty="0">
                <a:solidFill>
                  <a:schemeClr val="tx2"/>
                </a:solidFill>
                <a:latin typeface="微软雅黑" panose="020B0503020204020204" pitchFamily="34" charset="-122"/>
                <a:ea typeface="微软雅黑" panose="020B0503020204020204" pitchFamily="34" charset="-122"/>
                <a:sym typeface="+mn-ea"/>
              </a:rPr>
              <a:t>关系矩阵的建立，能有效结合知识图谱网络结构，进一步捕获邻域信息以提升模型补全任务的性能表现。</a:t>
            </a:r>
          </a:p>
        </p:txBody>
      </p:sp>
    </p:spTree>
    <p:extLst>
      <p:ext uri="{BB962C8B-B14F-4D97-AF65-F5344CB8AC3E}">
        <p14:creationId xmlns:p14="http://schemas.microsoft.com/office/powerpoint/2010/main" val="1754157965"/>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标题 2"/>
          <p:cNvSpPr>
            <a:spLocks noGrp="1"/>
          </p:cNvSpPr>
          <p:nvPr>
            <p:ph type="ctrTitle"/>
          </p:nvPr>
        </p:nvSpPr>
        <p:spPr>
          <a:xfrm>
            <a:off x="672975" y="1347614"/>
            <a:ext cx="5512050" cy="1927800"/>
          </a:xfrm>
        </p:spPr>
        <p:txBody>
          <a:bodyPr>
            <a:noAutofit/>
          </a:bodyPr>
          <a:lstStyle/>
          <a:p>
            <a:pPr algn="ctr">
              <a:spcBef>
                <a:spcPct val="0"/>
              </a:spcBef>
            </a:pPr>
            <a:r>
              <a:rPr lang="zh-CN" altLang="en-US" sz="3600" dirty="0">
                <a:solidFill>
                  <a:schemeClr val="bg1"/>
                </a:solidFill>
                <a:sym typeface="微软雅黑" panose="020B0503020204020204" pitchFamily="34" charset="-122"/>
              </a:rPr>
              <a:t>感谢倾听</a:t>
            </a:r>
            <a:br>
              <a:rPr lang="en-US" altLang="zh-CN" sz="3600" dirty="0">
                <a:solidFill>
                  <a:schemeClr val="bg1"/>
                </a:solidFill>
                <a:sym typeface="微软雅黑" panose="020B0503020204020204" pitchFamily="34" charset="-122"/>
              </a:rPr>
            </a:br>
            <a:r>
              <a:rPr lang="zh-CN" altLang="en-US" sz="3600" dirty="0">
                <a:solidFill>
                  <a:schemeClr val="bg1"/>
                </a:solidFill>
                <a:sym typeface="微软雅黑" panose="020B0503020204020204" pitchFamily="34" charset="-122"/>
              </a:rPr>
              <a:t>敬请各位老师批评指正</a:t>
            </a:r>
            <a:br>
              <a:rPr lang="en-US" altLang="zh-CN" sz="3600" dirty="0">
                <a:solidFill>
                  <a:schemeClr val="bg1"/>
                </a:solidFill>
                <a:sym typeface="微软雅黑" panose="020B0503020204020204" pitchFamily="34" charset="-122"/>
              </a:rPr>
            </a:br>
            <a:r>
              <a:rPr lang="en-US" altLang="zh-CN" sz="3600" dirty="0">
                <a:solidFill>
                  <a:schemeClr val="bg1"/>
                </a:solidFill>
                <a:sym typeface="微软雅黑" panose="020B0503020204020204" pitchFamily="34" charset="-122"/>
              </a:rPr>
              <a:t>   </a:t>
            </a:r>
            <a:r>
              <a:rPr lang="zh-CN" altLang="en-US" sz="3600" dirty="0">
                <a:solidFill>
                  <a:schemeClr val="bg1"/>
                </a:solidFill>
              </a:rPr>
              <a:t>谢谢！</a:t>
            </a:r>
          </a:p>
        </p:txBody>
      </p:sp>
    </p:spTree>
    <p:custDataLst>
      <p:tags r:id="rId1"/>
    </p:custDataLst>
    <p:extLst>
      <p:ext uri="{BB962C8B-B14F-4D97-AF65-F5344CB8AC3E}">
        <p14:creationId xmlns:p14="http://schemas.microsoft.com/office/powerpoint/2010/main" val="4237005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DCDCDC"/>
            </a:gs>
            <a:gs pos="0">
              <a:srgbClr val="DCDCDC"/>
            </a:gs>
            <a:gs pos="100000">
              <a:srgbClr val="F1F1F1"/>
            </a:gs>
          </a:gsLst>
          <a:lin ang="5400000" scaled="1"/>
          <a:tileRect/>
        </a:gradFill>
        <a:effectLst/>
      </p:bgPr>
    </p:bg>
    <p:spTree>
      <p:nvGrpSpPr>
        <p:cNvPr id="1" name=""/>
        <p:cNvGrpSpPr/>
        <p:nvPr/>
      </p:nvGrpSpPr>
      <p:grpSpPr>
        <a:xfrm>
          <a:off x="0" y="0"/>
          <a:ext cx="0" cy="0"/>
          <a:chOff x="0" y="0"/>
          <a:chExt cx="0" cy="0"/>
        </a:xfrm>
      </p:grpSpPr>
      <p:grpSp>
        <p:nvGrpSpPr>
          <p:cNvPr id="30" name="组合 29"/>
          <p:cNvGrpSpPr/>
          <p:nvPr/>
        </p:nvGrpSpPr>
        <p:grpSpPr>
          <a:xfrm>
            <a:off x="3625890" y="1693898"/>
            <a:ext cx="2314498" cy="302093"/>
            <a:chOff x="3695701" y="1174083"/>
            <a:chExt cx="4907918" cy="402790"/>
          </a:xfrm>
        </p:grpSpPr>
        <p:sp>
          <p:nvSpPr>
            <p:cNvPr id="31" name="原创设计师QQ598969553      _1"/>
            <p:cNvSpPr/>
            <p:nvPr/>
          </p:nvSpPr>
          <p:spPr>
            <a:xfrm>
              <a:off x="3695701" y="1174083"/>
              <a:ext cx="4907918" cy="402790"/>
            </a:xfrm>
            <a:prstGeom prst="roundRect">
              <a:avLst/>
            </a:prstGeom>
            <a:solidFill>
              <a:schemeClr val="accent1"/>
            </a:solidFill>
            <a:ln w="12700">
              <a:noFill/>
            </a:ln>
            <a:effectLst>
              <a:innerShdw blurRad="50800" dist="127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37" tIns="34269" rIns="68537" bIns="34269" rtlCol="0" anchor="ctr"/>
            <a:lstStyle/>
            <a:p>
              <a:pPr algn="ctr"/>
              <a:endParaRPr lang="zh-CN" altLang="en-US" sz="1013"/>
            </a:p>
          </p:txBody>
        </p:sp>
        <p:sp>
          <p:nvSpPr>
            <p:cNvPr id="32" name="原创设计师QQ598969553      _6"/>
            <p:cNvSpPr/>
            <p:nvPr/>
          </p:nvSpPr>
          <p:spPr>
            <a:xfrm>
              <a:off x="3695701" y="1174083"/>
              <a:ext cx="4907918" cy="402790"/>
            </a:xfrm>
            <a:prstGeom prst="roundRect">
              <a:avLst/>
            </a:prstGeom>
            <a:solidFill>
              <a:schemeClr val="bg1">
                <a:lumMod val="85000"/>
              </a:schemeClr>
            </a:solidFill>
            <a:ln w="12700">
              <a:noFill/>
            </a:ln>
            <a:effectLst>
              <a:innerShdw blurRad="50800" dist="127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02062" tIns="51032" rIns="102062" bIns="51032" rtlCol="0" anchor="ctr"/>
            <a:lstStyle/>
            <a:p>
              <a:pPr algn="ctr"/>
              <a:endParaRPr lang="zh-CN" altLang="en-US" sz="1013"/>
            </a:p>
          </p:txBody>
        </p:sp>
      </p:grpSp>
      <p:grpSp>
        <p:nvGrpSpPr>
          <p:cNvPr id="33" name="组合 32"/>
          <p:cNvGrpSpPr/>
          <p:nvPr/>
        </p:nvGrpSpPr>
        <p:grpSpPr>
          <a:xfrm>
            <a:off x="3625890" y="2285069"/>
            <a:ext cx="2314498" cy="302093"/>
            <a:chOff x="3695701" y="1888651"/>
            <a:chExt cx="4907918" cy="402790"/>
          </a:xfrm>
        </p:grpSpPr>
        <p:sp>
          <p:nvSpPr>
            <p:cNvPr id="34" name="原创设计师QQ598969553      _2"/>
            <p:cNvSpPr/>
            <p:nvPr/>
          </p:nvSpPr>
          <p:spPr>
            <a:xfrm>
              <a:off x="3695701" y="1888651"/>
              <a:ext cx="4907918" cy="402790"/>
            </a:xfrm>
            <a:prstGeom prst="roundRect">
              <a:avLst/>
            </a:prstGeom>
            <a:solidFill>
              <a:schemeClr val="accent1"/>
            </a:solidFill>
            <a:ln w="12700">
              <a:noFill/>
            </a:ln>
            <a:effectLst>
              <a:innerShdw blurRad="50800" dist="127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37" tIns="34269" rIns="68537" bIns="34269" rtlCol="0" anchor="ctr"/>
            <a:lstStyle/>
            <a:p>
              <a:pPr algn="ctr"/>
              <a:endParaRPr lang="zh-CN" altLang="en-US" sz="1013"/>
            </a:p>
          </p:txBody>
        </p:sp>
        <p:sp>
          <p:nvSpPr>
            <p:cNvPr id="35" name="原创设计师QQ598969553      _7"/>
            <p:cNvSpPr/>
            <p:nvPr/>
          </p:nvSpPr>
          <p:spPr>
            <a:xfrm>
              <a:off x="3695701" y="1888651"/>
              <a:ext cx="4907918" cy="402790"/>
            </a:xfrm>
            <a:prstGeom prst="roundRect">
              <a:avLst/>
            </a:prstGeom>
            <a:solidFill>
              <a:schemeClr val="bg1">
                <a:lumMod val="85000"/>
              </a:schemeClr>
            </a:solidFill>
            <a:ln w="12700">
              <a:noFill/>
            </a:ln>
            <a:effectLst>
              <a:innerShdw blurRad="50800" dist="127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02062" tIns="51032" rIns="102062" bIns="51032" rtlCol="0" anchor="ctr"/>
            <a:lstStyle/>
            <a:p>
              <a:pPr algn="ctr"/>
              <a:endParaRPr lang="zh-CN" altLang="en-US" sz="1013"/>
            </a:p>
          </p:txBody>
        </p:sp>
      </p:grpSp>
      <p:grpSp>
        <p:nvGrpSpPr>
          <p:cNvPr id="36" name="组合 35"/>
          <p:cNvGrpSpPr/>
          <p:nvPr/>
        </p:nvGrpSpPr>
        <p:grpSpPr>
          <a:xfrm>
            <a:off x="3625890" y="2830996"/>
            <a:ext cx="2314498" cy="302093"/>
            <a:chOff x="3695701" y="2603219"/>
            <a:chExt cx="4907918" cy="402790"/>
          </a:xfrm>
        </p:grpSpPr>
        <p:sp>
          <p:nvSpPr>
            <p:cNvPr id="37" name="原创设计师QQ598969553      _3"/>
            <p:cNvSpPr/>
            <p:nvPr/>
          </p:nvSpPr>
          <p:spPr>
            <a:xfrm>
              <a:off x="3695701" y="2603219"/>
              <a:ext cx="4907918" cy="402790"/>
            </a:xfrm>
            <a:prstGeom prst="roundRect">
              <a:avLst/>
            </a:prstGeom>
            <a:solidFill>
              <a:schemeClr val="accent1"/>
            </a:solidFill>
            <a:ln w="12700">
              <a:noFill/>
            </a:ln>
            <a:effectLst>
              <a:innerShdw blurRad="50800" dist="127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37" tIns="34269" rIns="68537" bIns="34269" rtlCol="0" anchor="ctr"/>
            <a:lstStyle/>
            <a:p>
              <a:pPr algn="ctr"/>
              <a:endParaRPr lang="zh-CN" altLang="en-US" sz="1013"/>
            </a:p>
          </p:txBody>
        </p:sp>
        <p:sp>
          <p:nvSpPr>
            <p:cNvPr id="38" name="原创设计师QQ598969553      _8"/>
            <p:cNvSpPr/>
            <p:nvPr/>
          </p:nvSpPr>
          <p:spPr>
            <a:xfrm>
              <a:off x="3695701" y="2603219"/>
              <a:ext cx="4907918" cy="402790"/>
            </a:xfrm>
            <a:prstGeom prst="roundRect">
              <a:avLst/>
            </a:prstGeom>
            <a:solidFill>
              <a:schemeClr val="bg1">
                <a:lumMod val="85000"/>
              </a:schemeClr>
            </a:solidFill>
            <a:ln w="12700">
              <a:noFill/>
            </a:ln>
            <a:effectLst>
              <a:innerShdw blurRad="50800" dist="127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02062" tIns="51032" rIns="102062" bIns="51032" rtlCol="0" anchor="ctr"/>
            <a:lstStyle/>
            <a:p>
              <a:pPr algn="ctr"/>
              <a:endParaRPr lang="zh-CN" altLang="en-US" sz="1013"/>
            </a:p>
          </p:txBody>
        </p:sp>
      </p:grpSp>
      <p:grpSp>
        <p:nvGrpSpPr>
          <p:cNvPr id="39" name="组合 38"/>
          <p:cNvGrpSpPr/>
          <p:nvPr/>
        </p:nvGrpSpPr>
        <p:grpSpPr>
          <a:xfrm>
            <a:off x="3633034" y="3391687"/>
            <a:ext cx="2314498" cy="302093"/>
            <a:chOff x="3695701" y="3317787"/>
            <a:chExt cx="4907918" cy="402790"/>
          </a:xfrm>
        </p:grpSpPr>
        <p:sp>
          <p:nvSpPr>
            <p:cNvPr id="40" name="原创设计师QQ598969553      _4"/>
            <p:cNvSpPr/>
            <p:nvPr/>
          </p:nvSpPr>
          <p:spPr>
            <a:xfrm>
              <a:off x="3695701" y="3317787"/>
              <a:ext cx="4907918" cy="402790"/>
            </a:xfrm>
            <a:prstGeom prst="roundRect">
              <a:avLst/>
            </a:prstGeom>
            <a:solidFill>
              <a:schemeClr val="accent1"/>
            </a:solidFill>
            <a:ln w="12700">
              <a:noFill/>
            </a:ln>
            <a:effectLst>
              <a:innerShdw blurRad="50800" dist="127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37" tIns="34269" rIns="68537" bIns="34269" rtlCol="0" anchor="ctr"/>
            <a:lstStyle/>
            <a:p>
              <a:pPr algn="ctr"/>
              <a:endParaRPr lang="zh-CN" altLang="en-US" sz="1013"/>
            </a:p>
          </p:txBody>
        </p:sp>
        <p:sp>
          <p:nvSpPr>
            <p:cNvPr id="41" name="原创设计师QQ598969553      _9"/>
            <p:cNvSpPr/>
            <p:nvPr/>
          </p:nvSpPr>
          <p:spPr>
            <a:xfrm>
              <a:off x="3695701" y="3317787"/>
              <a:ext cx="4907918" cy="402790"/>
            </a:xfrm>
            <a:prstGeom prst="roundRect">
              <a:avLst/>
            </a:prstGeom>
            <a:solidFill>
              <a:schemeClr val="bg1">
                <a:lumMod val="85000"/>
              </a:schemeClr>
            </a:solidFill>
            <a:ln w="12700">
              <a:noFill/>
            </a:ln>
            <a:effectLst>
              <a:innerShdw blurRad="50800" dist="127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02062" tIns="51032" rIns="102062" bIns="51032" rtlCol="0" anchor="ctr"/>
            <a:lstStyle/>
            <a:p>
              <a:pPr algn="ctr"/>
              <a:endParaRPr lang="zh-CN" altLang="en-US" sz="1013"/>
            </a:p>
          </p:txBody>
        </p:sp>
      </p:grpSp>
      <p:sp>
        <p:nvSpPr>
          <p:cNvPr id="45" name="原创设计师QQ598969553      _14"/>
          <p:cNvSpPr>
            <a:spLocks noChangeArrowheads="1"/>
          </p:cNvSpPr>
          <p:nvPr/>
        </p:nvSpPr>
        <p:spPr bwMode="gray">
          <a:xfrm>
            <a:off x="4094080" y="2284915"/>
            <a:ext cx="1476026" cy="268112"/>
          </a:xfrm>
          <a:prstGeom prst="roundRect">
            <a:avLst/>
          </a:prstGeom>
          <a:noFill/>
          <a:ln>
            <a:noFill/>
          </a:ln>
        </p:spPr>
        <p:txBody>
          <a:bodyPr wrap="square" lIns="68537" tIns="34269" rIns="68537" bIns="34269">
            <a:spAutoFit/>
          </a:bodyPr>
          <a:lstStyle/>
          <a:p>
            <a:r>
              <a:rPr lang="en-US" altLang="zh-CN" sz="1125" b="1" dirty="0">
                <a:solidFill>
                  <a:schemeClr val="accent1"/>
                </a:solidFill>
                <a:latin typeface="微软雅黑" panose="020B0503020204020204" pitchFamily="34" charset="-122"/>
                <a:ea typeface="微软雅黑" panose="020B0503020204020204" pitchFamily="34" charset="-122"/>
              </a:rPr>
              <a:t>     </a:t>
            </a:r>
            <a:r>
              <a:rPr lang="zh-CN" altLang="en-US" sz="1125" b="1" dirty="0">
                <a:solidFill>
                  <a:schemeClr val="accent1"/>
                </a:solidFill>
                <a:latin typeface="微软雅黑" panose="020B0503020204020204" pitchFamily="34" charset="-122"/>
                <a:ea typeface="微软雅黑" panose="020B0503020204020204" pitchFamily="34" charset="-122"/>
              </a:rPr>
              <a:t>研究内容</a:t>
            </a:r>
          </a:p>
        </p:txBody>
      </p:sp>
      <p:sp>
        <p:nvSpPr>
          <p:cNvPr id="46" name="原创设计师QQ598969553      _15"/>
          <p:cNvSpPr>
            <a:spLocks noChangeArrowheads="1"/>
          </p:cNvSpPr>
          <p:nvPr/>
        </p:nvSpPr>
        <p:spPr bwMode="gray">
          <a:xfrm>
            <a:off x="4305449" y="2852242"/>
            <a:ext cx="772478" cy="268112"/>
          </a:xfrm>
          <a:prstGeom prst="roundRect">
            <a:avLst/>
          </a:prstGeom>
          <a:noFill/>
          <a:ln>
            <a:noFill/>
          </a:ln>
        </p:spPr>
        <p:txBody>
          <a:bodyPr wrap="square" lIns="68537" tIns="34269" rIns="68537" bIns="34269">
            <a:spAutoFit/>
          </a:bodyPr>
          <a:lstStyle/>
          <a:p>
            <a:pPr algn="l"/>
            <a:r>
              <a:rPr lang="zh-CN" altLang="en-US" sz="1125" b="1" dirty="0">
                <a:solidFill>
                  <a:schemeClr val="accent1"/>
                </a:solidFill>
                <a:latin typeface="微软雅黑" panose="020B0503020204020204" pitchFamily="34" charset="-122"/>
                <a:ea typeface="微软雅黑" panose="020B0503020204020204" pitchFamily="34" charset="-122"/>
              </a:rPr>
              <a:t>实验分析</a:t>
            </a:r>
          </a:p>
        </p:txBody>
      </p:sp>
      <p:sp>
        <p:nvSpPr>
          <p:cNvPr id="47" name="原创设计师QQ598969553      _16"/>
          <p:cNvSpPr>
            <a:spLocks noChangeArrowheads="1"/>
          </p:cNvSpPr>
          <p:nvPr/>
        </p:nvSpPr>
        <p:spPr bwMode="gray">
          <a:xfrm>
            <a:off x="3625841" y="3391834"/>
            <a:ext cx="1943576" cy="268112"/>
          </a:xfrm>
          <a:prstGeom prst="roundRect">
            <a:avLst/>
          </a:prstGeom>
          <a:noFill/>
          <a:ln>
            <a:noFill/>
          </a:ln>
        </p:spPr>
        <p:txBody>
          <a:bodyPr wrap="square" lIns="68537" tIns="34269" rIns="68537" bIns="34269">
            <a:spAutoFit/>
          </a:bodyPr>
          <a:lstStyle/>
          <a:p>
            <a:r>
              <a:rPr lang="en-US" altLang="zh-CN" sz="1125" b="1" dirty="0">
                <a:solidFill>
                  <a:schemeClr val="accent1"/>
                </a:solidFill>
                <a:latin typeface="微软雅黑" panose="020B0503020204020204" pitchFamily="34" charset="-122"/>
                <a:ea typeface="微软雅黑" panose="020B0503020204020204" pitchFamily="34" charset="-122"/>
              </a:rPr>
              <a:t>              </a:t>
            </a:r>
            <a:r>
              <a:rPr lang="zh-CN" altLang="en-US" sz="1125" b="1" dirty="0">
                <a:solidFill>
                  <a:schemeClr val="accent1"/>
                </a:solidFill>
                <a:latin typeface="微软雅黑" panose="020B0503020204020204" pitchFamily="34" charset="-122"/>
                <a:ea typeface="微软雅黑" panose="020B0503020204020204" pitchFamily="34" charset="-122"/>
              </a:rPr>
              <a:t>总结与展望</a:t>
            </a:r>
          </a:p>
        </p:txBody>
      </p:sp>
      <p:sp>
        <p:nvSpPr>
          <p:cNvPr id="74" name="原创设计师QQ598969553      _17"/>
          <p:cNvSpPr>
            <a:spLocks noChangeArrowheads="1"/>
          </p:cNvSpPr>
          <p:nvPr/>
        </p:nvSpPr>
        <p:spPr bwMode="gray">
          <a:xfrm>
            <a:off x="4094080" y="1711842"/>
            <a:ext cx="1270428" cy="268112"/>
          </a:xfrm>
          <a:prstGeom prst="roundRect">
            <a:avLst/>
          </a:prstGeom>
          <a:noFill/>
          <a:ln>
            <a:noFill/>
          </a:ln>
        </p:spPr>
        <p:txBody>
          <a:bodyPr wrap="square" lIns="68537" tIns="34269" rIns="68537" bIns="34269">
            <a:spAutoFit/>
          </a:bodyPr>
          <a:lstStyle/>
          <a:p>
            <a:r>
              <a:rPr lang="en-US" altLang="zh-CN" sz="1125" b="1" dirty="0">
                <a:solidFill>
                  <a:schemeClr val="accent1"/>
                </a:solidFill>
                <a:latin typeface="微软雅黑" panose="020B0503020204020204" pitchFamily="34" charset="-122"/>
                <a:ea typeface="微软雅黑" panose="020B0503020204020204" pitchFamily="34" charset="-122"/>
              </a:rPr>
              <a:t>  </a:t>
            </a:r>
            <a:r>
              <a:rPr lang="zh-CN" altLang="en-US" sz="1125" b="1" dirty="0">
                <a:solidFill>
                  <a:schemeClr val="accent1"/>
                </a:solidFill>
                <a:latin typeface="微软雅黑" panose="020B0503020204020204" pitchFamily="34" charset="-122"/>
                <a:ea typeface="微软雅黑" panose="020B0503020204020204" pitchFamily="34" charset="-122"/>
              </a:rPr>
              <a:t>研究背景介绍</a:t>
            </a:r>
          </a:p>
        </p:txBody>
      </p:sp>
      <p:grpSp>
        <p:nvGrpSpPr>
          <p:cNvPr id="76" name="组合 75"/>
          <p:cNvGrpSpPr/>
          <p:nvPr/>
        </p:nvGrpSpPr>
        <p:grpSpPr>
          <a:xfrm>
            <a:off x="5465147" y="1696352"/>
            <a:ext cx="475328" cy="338853"/>
            <a:chOff x="3595297" y="1150050"/>
            <a:chExt cx="633770" cy="451804"/>
          </a:xfrm>
        </p:grpSpPr>
        <p:sp>
          <p:nvSpPr>
            <p:cNvPr id="77" name="原创设计师QQ598969553      _19"/>
            <p:cNvSpPr/>
            <p:nvPr/>
          </p:nvSpPr>
          <p:spPr>
            <a:xfrm>
              <a:off x="3595297" y="1150050"/>
              <a:ext cx="633770" cy="450856"/>
            </a:xfrm>
            <a:prstGeom prst="roundRect">
              <a:avLst/>
            </a:prstGeom>
            <a:gradFill flip="none" rotWithShape="1">
              <a:gsLst>
                <a:gs pos="55000">
                  <a:srgbClr val="E7E7E7"/>
                </a:gs>
                <a:gs pos="0">
                  <a:schemeClr val="bg1"/>
                </a:gs>
                <a:gs pos="100000">
                  <a:schemeClr val="bg1">
                    <a:lumMod val="75000"/>
                  </a:schemeClr>
                </a:gs>
              </a:gsLst>
              <a:lin ang="18900000" scaled="1"/>
              <a:tileRect/>
            </a:gradFill>
            <a:ln w="12700">
              <a:gradFill flip="none" rotWithShape="1">
                <a:gsLst>
                  <a:gs pos="0">
                    <a:schemeClr val="bg1">
                      <a:lumMod val="75000"/>
                    </a:schemeClr>
                  </a:gs>
                  <a:gs pos="100000">
                    <a:schemeClr val="bg1"/>
                  </a:gs>
                </a:gsLst>
                <a:lin ang="18900000" scaled="1"/>
                <a:tileRect/>
              </a:gradFill>
            </a:ln>
            <a:effectLst>
              <a:outerShdw blurRad="190500" dist="76200" dir="81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37" tIns="34269" rIns="68537" bIns="34269" rtlCol="0" anchor="ctr"/>
            <a:lstStyle/>
            <a:p>
              <a:pPr algn="ctr"/>
              <a:endParaRPr lang="zh-CN" altLang="en-US" sz="1013">
                <a:solidFill>
                  <a:schemeClr val="tx2"/>
                </a:solidFill>
                <a:latin typeface="Impact" panose="020B0806030902050204" pitchFamily="34" charset="0"/>
              </a:endParaRPr>
            </a:p>
          </p:txBody>
        </p:sp>
        <p:sp>
          <p:nvSpPr>
            <p:cNvPr id="78" name="原创设计师QQ598969553      _24"/>
            <p:cNvSpPr>
              <a:spLocks noChangeArrowheads="1"/>
            </p:cNvSpPr>
            <p:nvPr/>
          </p:nvSpPr>
          <p:spPr bwMode="auto">
            <a:xfrm>
              <a:off x="3769738" y="1203947"/>
              <a:ext cx="303658" cy="397907"/>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en-US" altLang="zh-CN" dirty="0">
                  <a:solidFill>
                    <a:schemeClr val="tx2"/>
                  </a:solidFill>
                  <a:effectLst>
                    <a:innerShdw blurRad="63500" dist="50800" dir="18900000">
                      <a:prstClr val="black">
                        <a:alpha val="50000"/>
                      </a:prstClr>
                    </a:innerShdw>
                  </a:effectLst>
                  <a:latin typeface="Impact" panose="020B0806030902050204" pitchFamily="34" charset="0"/>
                  <a:ea typeface="微软雅黑" panose="020B0503020204020204" pitchFamily="34" charset="-122"/>
                  <a:sym typeface="微软雅黑" panose="020B0503020204020204" pitchFamily="34" charset="-122"/>
                </a:rPr>
                <a:t>1</a:t>
              </a:r>
              <a:endParaRPr lang="zh-CN" altLang="en-US" dirty="0">
                <a:solidFill>
                  <a:schemeClr val="tx2"/>
                </a:solidFill>
                <a:effectLst>
                  <a:innerShdw blurRad="63500" dist="50800" dir="18900000">
                    <a:prstClr val="black">
                      <a:alpha val="50000"/>
                    </a:prstClr>
                  </a:innerShdw>
                </a:effectLst>
                <a:latin typeface="Impact" panose="020B0806030902050204" pitchFamily="34" charset="0"/>
                <a:ea typeface="微软雅黑" panose="020B0503020204020204" pitchFamily="34" charset="-122"/>
                <a:sym typeface="微软雅黑" panose="020B0503020204020204" pitchFamily="34" charset="-122"/>
              </a:endParaRPr>
            </a:p>
          </p:txBody>
        </p:sp>
      </p:grpSp>
      <p:grpSp>
        <p:nvGrpSpPr>
          <p:cNvPr id="79" name="组合 78"/>
          <p:cNvGrpSpPr/>
          <p:nvPr/>
        </p:nvGrpSpPr>
        <p:grpSpPr>
          <a:xfrm>
            <a:off x="5465147" y="2285142"/>
            <a:ext cx="475328" cy="338567"/>
            <a:chOff x="3595297" y="1864619"/>
            <a:chExt cx="633770" cy="451423"/>
          </a:xfrm>
        </p:grpSpPr>
        <p:sp>
          <p:nvSpPr>
            <p:cNvPr id="80" name="原创设计师QQ598969553      _20"/>
            <p:cNvSpPr/>
            <p:nvPr/>
          </p:nvSpPr>
          <p:spPr>
            <a:xfrm>
              <a:off x="3595297" y="1864619"/>
              <a:ext cx="633770" cy="450856"/>
            </a:xfrm>
            <a:prstGeom prst="roundRect">
              <a:avLst/>
            </a:prstGeom>
            <a:gradFill flip="none" rotWithShape="1">
              <a:gsLst>
                <a:gs pos="55000">
                  <a:srgbClr val="E7E7E7"/>
                </a:gs>
                <a:gs pos="0">
                  <a:schemeClr val="bg1"/>
                </a:gs>
                <a:gs pos="100000">
                  <a:schemeClr val="bg1">
                    <a:lumMod val="75000"/>
                  </a:schemeClr>
                </a:gs>
              </a:gsLst>
              <a:lin ang="18900000" scaled="1"/>
              <a:tileRect/>
            </a:gradFill>
            <a:ln w="12700">
              <a:gradFill flip="none" rotWithShape="1">
                <a:gsLst>
                  <a:gs pos="0">
                    <a:schemeClr val="bg1">
                      <a:lumMod val="75000"/>
                    </a:schemeClr>
                  </a:gs>
                  <a:gs pos="100000">
                    <a:schemeClr val="bg1"/>
                  </a:gs>
                </a:gsLst>
                <a:lin ang="18900000" scaled="1"/>
                <a:tileRect/>
              </a:gradFill>
            </a:ln>
            <a:effectLst>
              <a:outerShdw blurRad="190500" dist="76200" dir="81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37" tIns="34269" rIns="68537" bIns="34269" rtlCol="0" anchor="ctr"/>
            <a:lstStyle/>
            <a:p>
              <a:pPr algn="ctr"/>
              <a:endParaRPr lang="zh-CN" altLang="en-US" sz="1013">
                <a:solidFill>
                  <a:schemeClr val="tx2"/>
                </a:solidFill>
                <a:latin typeface="Impact" panose="020B0806030902050204" pitchFamily="34" charset="0"/>
              </a:endParaRPr>
            </a:p>
          </p:txBody>
        </p:sp>
        <p:sp>
          <p:nvSpPr>
            <p:cNvPr id="81" name="原创设计师QQ598969553      _25"/>
            <p:cNvSpPr>
              <a:spLocks noChangeArrowheads="1"/>
            </p:cNvSpPr>
            <p:nvPr/>
          </p:nvSpPr>
          <p:spPr bwMode="auto">
            <a:xfrm>
              <a:off x="3769738" y="1918135"/>
              <a:ext cx="303658" cy="397907"/>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en-US" altLang="zh-CN" dirty="0">
                  <a:solidFill>
                    <a:schemeClr val="tx2"/>
                  </a:solidFill>
                  <a:effectLst>
                    <a:innerShdw blurRad="63500" dist="50800" dir="18900000">
                      <a:prstClr val="black">
                        <a:alpha val="50000"/>
                      </a:prstClr>
                    </a:innerShdw>
                  </a:effectLst>
                  <a:latin typeface="Impact" panose="020B0806030902050204" pitchFamily="34" charset="0"/>
                  <a:ea typeface="微软雅黑" panose="020B0503020204020204" pitchFamily="34" charset="-122"/>
                  <a:sym typeface="微软雅黑" panose="020B0503020204020204" pitchFamily="34" charset="-122"/>
                </a:rPr>
                <a:t>2</a:t>
              </a:r>
              <a:endParaRPr lang="zh-CN" altLang="en-US" dirty="0">
                <a:solidFill>
                  <a:schemeClr val="tx2"/>
                </a:solidFill>
                <a:effectLst>
                  <a:innerShdw blurRad="63500" dist="50800" dir="18900000">
                    <a:prstClr val="black">
                      <a:alpha val="50000"/>
                    </a:prstClr>
                  </a:innerShdw>
                </a:effectLst>
                <a:latin typeface="Impact" panose="020B0806030902050204" pitchFamily="34" charset="0"/>
                <a:ea typeface="微软雅黑" panose="020B0503020204020204" pitchFamily="34" charset="-122"/>
                <a:sym typeface="微软雅黑" panose="020B0503020204020204" pitchFamily="34" charset="-122"/>
              </a:endParaRPr>
            </a:p>
          </p:txBody>
        </p:sp>
      </p:grpSp>
      <p:grpSp>
        <p:nvGrpSpPr>
          <p:cNvPr id="82" name="组合 81"/>
          <p:cNvGrpSpPr/>
          <p:nvPr/>
        </p:nvGrpSpPr>
        <p:grpSpPr>
          <a:xfrm>
            <a:off x="5472291" y="2812023"/>
            <a:ext cx="475328" cy="338594"/>
            <a:chOff x="3595297" y="2579187"/>
            <a:chExt cx="633770" cy="451458"/>
          </a:xfrm>
        </p:grpSpPr>
        <p:sp>
          <p:nvSpPr>
            <p:cNvPr id="83" name="原创设计师QQ598969553      _21"/>
            <p:cNvSpPr/>
            <p:nvPr/>
          </p:nvSpPr>
          <p:spPr>
            <a:xfrm>
              <a:off x="3595297" y="2579187"/>
              <a:ext cx="633770" cy="450856"/>
            </a:xfrm>
            <a:prstGeom prst="roundRect">
              <a:avLst/>
            </a:prstGeom>
            <a:gradFill flip="none" rotWithShape="1">
              <a:gsLst>
                <a:gs pos="55000">
                  <a:srgbClr val="E7E7E7"/>
                </a:gs>
                <a:gs pos="0">
                  <a:schemeClr val="bg1"/>
                </a:gs>
                <a:gs pos="100000">
                  <a:schemeClr val="bg1">
                    <a:lumMod val="75000"/>
                  </a:schemeClr>
                </a:gs>
              </a:gsLst>
              <a:lin ang="18900000" scaled="1"/>
              <a:tileRect/>
            </a:gradFill>
            <a:ln w="12700">
              <a:gradFill flip="none" rotWithShape="1">
                <a:gsLst>
                  <a:gs pos="0">
                    <a:schemeClr val="bg1">
                      <a:lumMod val="75000"/>
                    </a:schemeClr>
                  </a:gs>
                  <a:gs pos="100000">
                    <a:schemeClr val="bg1"/>
                  </a:gs>
                </a:gsLst>
                <a:lin ang="18900000" scaled="1"/>
                <a:tileRect/>
              </a:gradFill>
            </a:ln>
            <a:effectLst>
              <a:outerShdw blurRad="190500" dist="76200" dir="81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37" tIns="34269" rIns="68537" bIns="34269" rtlCol="0" anchor="ctr"/>
            <a:lstStyle/>
            <a:p>
              <a:pPr algn="ctr"/>
              <a:endParaRPr lang="zh-CN" altLang="en-US" sz="1013">
                <a:solidFill>
                  <a:schemeClr val="tx2"/>
                </a:solidFill>
                <a:latin typeface="Impact" panose="020B0806030902050204" pitchFamily="34" charset="0"/>
              </a:endParaRPr>
            </a:p>
          </p:txBody>
        </p:sp>
        <p:sp>
          <p:nvSpPr>
            <p:cNvPr id="84" name="原创设计师QQ598969553      _26"/>
            <p:cNvSpPr>
              <a:spLocks noChangeArrowheads="1"/>
            </p:cNvSpPr>
            <p:nvPr/>
          </p:nvSpPr>
          <p:spPr bwMode="auto">
            <a:xfrm>
              <a:off x="3769738" y="2632738"/>
              <a:ext cx="303658" cy="397907"/>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en-US" altLang="zh-CN" dirty="0">
                  <a:solidFill>
                    <a:schemeClr val="tx2"/>
                  </a:solidFill>
                  <a:effectLst>
                    <a:innerShdw blurRad="63500" dist="50800" dir="18900000">
                      <a:prstClr val="black">
                        <a:alpha val="50000"/>
                      </a:prstClr>
                    </a:innerShdw>
                  </a:effectLst>
                  <a:latin typeface="Impact" panose="020B0806030902050204" pitchFamily="34" charset="0"/>
                  <a:ea typeface="微软雅黑" panose="020B0503020204020204" pitchFamily="34" charset="-122"/>
                  <a:sym typeface="微软雅黑" panose="020B0503020204020204" pitchFamily="34" charset="-122"/>
                </a:rPr>
                <a:t>3</a:t>
              </a:r>
              <a:endParaRPr lang="zh-CN" altLang="en-US" dirty="0">
                <a:solidFill>
                  <a:schemeClr val="tx2"/>
                </a:solidFill>
                <a:effectLst>
                  <a:innerShdw blurRad="63500" dist="50800" dir="18900000">
                    <a:prstClr val="black">
                      <a:alpha val="50000"/>
                    </a:prstClr>
                  </a:innerShdw>
                </a:effectLst>
                <a:latin typeface="Impact" panose="020B0806030902050204" pitchFamily="34" charset="0"/>
                <a:ea typeface="微软雅黑" panose="020B0503020204020204" pitchFamily="34" charset="-122"/>
                <a:sym typeface="微软雅黑" panose="020B0503020204020204" pitchFamily="34" charset="-122"/>
              </a:endParaRPr>
            </a:p>
          </p:txBody>
        </p:sp>
      </p:grpSp>
      <p:grpSp>
        <p:nvGrpSpPr>
          <p:cNvPr id="85" name="组合 84"/>
          <p:cNvGrpSpPr/>
          <p:nvPr/>
        </p:nvGrpSpPr>
        <p:grpSpPr>
          <a:xfrm>
            <a:off x="5479435" y="3365567"/>
            <a:ext cx="475328" cy="338142"/>
            <a:chOff x="3595297" y="3293755"/>
            <a:chExt cx="633770" cy="450856"/>
          </a:xfrm>
        </p:grpSpPr>
        <p:sp>
          <p:nvSpPr>
            <p:cNvPr id="86" name="原创设计师QQ598969553      _22"/>
            <p:cNvSpPr/>
            <p:nvPr/>
          </p:nvSpPr>
          <p:spPr>
            <a:xfrm>
              <a:off x="3595297" y="3293755"/>
              <a:ext cx="633770" cy="450856"/>
            </a:xfrm>
            <a:prstGeom prst="roundRect">
              <a:avLst/>
            </a:prstGeom>
            <a:gradFill flip="none" rotWithShape="1">
              <a:gsLst>
                <a:gs pos="55000">
                  <a:srgbClr val="E7E7E7"/>
                </a:gs>
                <a:gs pos="0">
                  <a:schemeClr val="bg1"/>
                </a:gs>
                <a:gs pos="100000">
                  <a:schemeClr val="bg1">
                    <a:lumMod val="75000"/>
                  </a:schemeClr>
                </a:gs>
              </a:gsLst>
              <a:lin ang="18900000" scaled="1"/>
              <a:tileRect/>
            </a:gradFill>
            <a:ln w="12700">
              <a:gradFill flip="none" rotWithShape="1">
                <a:gsLst>
                  <a:gs pos="0">
                    <a:schemeClr val="bg1">
                      <a:lumMod val="75000"/>
                    </a:schemeClr>
                  </a:gs>
                  <a:gs pos="100000">
                    <a:schemeClr val="bg1"/>
                  </a:gs>
                </a:gsLst>
                <a:lin ang="18900000" scaled="1"/>
                <a:tileRect/>
              </a:gradFill>
            </a:ln>
            <a:effectLst>
              <a:outerShdw blurRad="190500" dist="76200" dir="81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37" tIns="34269" rIns="68537" bIns="34269" rtlCol="0" anchor="ctr"/>
            <a:lstStyle/>
            <a:p>
              <a:pPr algn="ctr"/>
              <a:endParaRPr lang="zh-CN" altLang="en-US" sz="1013">
                <a:solidFill>
                  <a:schemeClr val="tx2"/>
                </a:solidFill>
                <a:latin typeface="Impact" panose="020B0806030902050204" pitchFamily="34" charset="0"/>
              </a:endParaRPr>
            </a:p>
          </p:txBody>
        </p:sp>
        <p:sp>
          <p:nvSpPr>
            <p:cNvPr id="87" name="原创设计师QQ598969553      _27"/>
            <p:cNvSpPr>
              <a:spLocks noChangeArrowheads="1"/>
            </p:cNvSpPr>
            <p:nvPr/>
          </p:nvSpPr>
          <p:spPr bwMode="auto">
            <a:xfrm>
              <a:off x="3769738" y="3337498"/>
              <a:ext cx="303658" cy="397907"/>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en-US" altLang="zh-CN" dirty="0">
                  <a:solidFill>
                    <a:schemeClr val="tx2"/>
                  </a:solidFill>
                  <a:effectLst>
                    <a:innerShdw blurRad="63500" dist="50800" dir="18900000">
                      <a:prstClr val="black">
                        <a:alpha val="50000"/>
                      </a:prstClr>
                    </a:innerShdw>
                  </a:effectLst>
                  <a:latin typeface="Impact" panose="020B0806030902050204" pitchFamily="34" charset="0"/>
                  <a:ea typeface="微软雅黑" panose="020B0503020204020204" pitchFamily="34" charset="-122"/>
                  <a:sym typeface="微软雅黑" panose="020B0503020204020204" pitchFamily="34" charset="-122"/>
                </a:rPr>
                <a:t>4</a:t>
              </a:r>
              <a:endParaRPr lang="zh-CN" altLang="en-US" dirty="0">
                <a:solidFill>
                  <a:schemeClr val="tx2"/>
                </a:solidFill>
                <a:effectLst>
                  <a:innerShdw blurRad="63500" dist="50800" dir="18900000">
                    <a:prstClr val="black">
                      <a:alpha val="50000"/>
                    </a:prstClr>
                  </a:innerShdw>
                </a:effectLst>
                <a:latin typeface="Impact" panose="020B0806030902050204" pitchFamily="34" charset="0"/>
                <a:ea typeface="微软雅黑" panose="020B0503020204020204" pitchFamily="34" charset="-122"/>
                <a:sym typeface="微软雅黑" panose="020B0503020204020204" pitchFamily="34" charset="-122"/>
              </a:endParaRPr>
            </a:p>
          </p:txBody>
        </p:sp>
      </p:grpSp>
      <p:sp>
        <p:nvSpPr>
          <p:cNvPr id="56" name="圆角矩形 55"/>
          <p:cNvSpPr/>
          <p:nvPr/>
        </p:nvSpPr>
        <p:spPr>
          <a:xfrm rot="5400000">
            <a:off x="-13350" y="459643"/>
            <a:ext cx="3538919" cy="1930484"/>
          </a:xfrm>
          <a:prstGeom prst="roundRect">
            <a:avLst>
              <a:gd name="adj" fmla="val 50000"/>
            </a:avLst>
          </a:prstGeom>
          <a:solidFill>
            <a:schemeClr val="accent1"/>
          </a:solidFill>
          <a:ln w="25400">
            <a:solidFill>
              <a:schemeClr val="bg1">
                <a:lumMod val="95000"/>
              </a:schemeClr>
            </a:solid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nvGrpSpPr>
          <p:cNvPr id="57" name="组合 56"/>
          <p:cNvGrpSpPr/>
          <p:nvPr/>
        </p:nvGrpSpPr>
        <p:grpSpPr>
          <a:xfrm>
            <a:off x="912125" y="1343170"/>
            <a:ext cx="1687971" cy="1687971"/>
            <a:chOff x="3393105" y="2094170"/>
            <a:chExt cx="2664367" cy="2664367"/>
          </a:xfrm>
        </p:grpSpPr>
        <p:sp>
          <p:nvSpPr>
            <p:cNvPr id="58" name="椭圆 57"/>
            <p:cNvSpPr/>
            <p:nvPr/>
          </p:nvSpPr>
          <p:spPr>
            <a:xfrm>
              <a:off x="3393105" y="2094170"/>
              <a:ext cx="2664367" cy="2664367"/>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1"/>
            </a:p>
          </p:txBody>
        </p:sp>
        <p:grpSp>
          <p:nvGrpSpPr>
            <p:cNvPr id="59" name="组合 58"/>
            <p:cNvGrpSpPr/>
            <p:nvPr/>
          </p:nvGrpSpPr>
          <p:grpSpPr>
            <a:xfrm>
              <a:off x="3655434" y="2332886"/>
              <a:ext cx="2167846" cy="2167846"/>
              <a:chOff x="3739822" y="2440887"/>
              <a:chExt cx="1970936" cy="1970936"/>
            </a:xfrm>
          </p:grpSpPr>
          <p:sp>
            <p:nvSpPr>
              <p:cNvPr id="60" name="圆角矩形 59"/>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1"/>
              </a:p>
            </p:txBody>
          </p:sp>
          <p:sp>
            <p:nvSpPr>
              <p:cNvPr id="61" name="椭圆 60"/>
              <p:cNvSpPr>
                <a:spLocks noChangeAspect="1"/>
              </p:cNvSpPr>
              <p:nvPr/>
            </p:nvSpPr>
            <p:spPr>
              <a:xfrm>
                <a:off x="3837054" y="2549460"/>
                <a:ext cx="1776466" cy="1776466"/>
              </a:xfrm>
              <a:prstGeom prst="ellipse">
                <a:avLst/>
              </a:prstGeom>
              <a:solidFill>
                <a:schemeClr val="accent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grpSp>
      <p:sp>
        <p:nvSpPr>
          <p:cNvPr id="63" name="文本框 20"/>
          <p:cNvSpPr txBox="1">
            <a:spLocks noChangeArrowheads="1"/>
          </p:cNvSpPr>
          <p:nvPr/>
        </p:nvSpPr>
        <p:spPr bwMode="auto">
          <a:xfrm>
            <a:off x="917612" y="2226574"/>
            <a:ext cx="167699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1350" dirty="0">
                <a:solidFill>
                  <a:schemeClr val="bg1"/>
                </a:solidFill>
              </a:rPr>
              <a:t>CONTENTS</a:t>
            </a:r>
            <a:endParaRPr lang="zh-CN" altLang="en-US" sz="1350" dirty="0">
              <a:solidFill>
                <a:schemeClr val="bg1"/>
              </a:solidFill>
            </a:endParaRPr>
          </a:p>
        </p:txBody>
      </p:sp>
      <p:sp>
        <p:nvSpPr>
          <p:cNvPr id="64" name="文本框 20"/>
          <p:cNvSpPr txBox="1">
            <a:spLocks noChangeArrowheads="1"/>
          </p:cNvSpPr>
          <p:nvPr/>
        </p:nvSpPr>
        <p:spPr bwMode="auto">
          <a:xfrm>
            <a:off x="917612" y="1844945"/>
            <a:ext cx="1676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zh-CN" altLang="en-US" sz="2400" dirty="0">
                <a:solidFill>
                  <a:schemeClr val="bg1"/>
                </a:solidFill>
                <a:latin typeface="方正正大黑简体" panose="02000000000000000000" pitchFamily="2" charset="-122"/>
                <a:ea typeface="方正正大黑简体" panose="02000000000000000000" pitchFamily="2" charset="-122"/>
              </a:rPr>
              <a:t>目录</a:t>
            </a:r>
          </a:p>
        </p:txBody>
      </p: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DCDCDC"/>
            </a:gs>
            <a:gs pos="0">
              <a:srgbClr val="DCDCDC"/>
            </a:gs>
            <a:gs pos="100000">
              <a:srgbClr val="F1F1F1"/>
            </a:gs>
          </a:gsLst>
          <a:lin ang="5400000" scaled="1"/>
          <a:tileRect/>
        </a:gradFill>
        <a:effectLst/>
      </p:bgPr>
    </p:bg>
    <p:spTree>
      <p:nvGrpSpPr>
        <p:cNvPr id="1" name=""/>
        <p:cNvGrpSpPr/>
        <p:nvPr/>
      </p:nvGrpSpPr>
      <p:grpSpPr>
        <a:xfrm>
          <a:off x="0" y="0"/>
          <a:ext cx="0" cy="0"/>
          <a:chOff x="0" y="0"/>
          <a:chExt cx="0" cy="0"/>
        </a:xfrm>
      </p:grpSpPr>
      <p:grpSp>
        <p:nvGrpSpPr>
          <p:cNvPr id="15" name="组合 14"/>
          <p:cNvGrpSpPr/>
          <p:nvPr/>
        </p:nvGrpSpPr>
        <p:grpSpPr>
          <a:xfrm>
            <a:off x="3267075" y="2116455"/>
            <a:ext cx="2810828" cy="607219"/>
            <a:chOff x="3695701" y="1174083"/>
            <a:chExt cx="4907918" cy="402790"/>
          </a:xfrm>
        </p:grpSpPr>
        <p:sp>
          <p:nvSpPr>
            <p:cNvPr id="16" name="原创设计师QQ598969553      _1"/>
            <p:cNvSpPr/>
            <p:nvPr/>
          </p:nvSpPr>
          <p:spPr>
            <a:xfrm>
              <a:off x="3695701" y="1174083"/>
              <a:ext cx="4907918" cy="402790"/>
            </a:xfrm>
            <a:prstGeom prst="roundRect">
              <a:avLst/>
            </a:prstGeom>
            <a:solidFill>
              <a:schemeClr val="accent1"/>
            </a:solidFill>
            <a:ln w="12700">
              <a:noFill/>
            </a:ln>
            <a:effectLst>
              <a:innerShdw blurRad="50800" dist="127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37" tIns="34269" rIns="68537" bIns="34269" rtlCol="0" anchor="ctr"/>
            <a:lstStyle/>
            <a:p>
              <a:pPr algn="ctr"/>
              <a:endParaRPr lang="zh-CN" altLang="en-US" sz="1013"/>
            </a:p>
          </p:txBody>
        </p:sp>
        <p:sp>
          <p:nvSpPr>
            <p:cNvPr id="17" name="原创设计师QQ598969553      _6"/>
            <p:cNvSpPr/>
            <p:nvPr/>
          </p:nvSpPr>
          <p:spPr>
            <a:xfrm>
              <a:off x="3695701" y="1174083"/>
              <a:ext cx="4907918" cy="402790"/>
            </a:xfrm>
            <a:prstGeom prst="roundRect">
              <a:avLst/>
            </a:prstGeom>
            <a:solidFill>
              <a:schemeClr val="bg1">
                <a:lumMod val="85000"/>
              </a:schemeClr>
            </a:solidFill>
            <a:ln w="12700">
              <a:noFill/>
            </a:ln>
            <a:effectLst>
              <a:innerShdw blurRad="50800" dist="127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02062" tIns="51032" rIns="102062" bIns="51032" rtlCol="0" anchor="ctr"/>
            <a:lstStyle/>
            <a:p>
              <a:pPr algn="ctr"/>
              <a:endParaRPr lang="zh-CN" altLang="en-US" sz="1013"/>
            </a:p>
          </p:txBody>
        </p:sp>
      </p:grpSp>
      <p:sp>
        <p:nvSpPr>
          <p:cNvPr id="18" name="原创设计师QQ598969553      _17"/>
          <p:cNvSpPr>
            <a:spLocks noChangeArrowheads="1"/>
          </p:cNvSpPr>
          <p:nvPr/>
        </p:nvSpPr>
        <p:spPr bwMode="gray">
          <a:xfrm>
            <a:off x="3482080" y="2226322"/>
            <a:ext cx="2070296" cy="434114"/>
          </a:xfrm>
          <a:prstGeom prst="roundRect">
            <a:avLst/>
          </a:prstGeom>
          <a:noFill/>
          <a:ln>
            <a:noFill/>
          </a:ln>
        </p:spPr>
        <p:txBody>
          <a:bodyPr wrap="square" lIns="68537" tIns="34269" rIns="68537" bIns="34269">
            <a:spAutoFit/>
          </a:bodyPr>
          <a:lstStyle/>
          <a:p>
            <a:r>
              <a:rPr lang="zh-CN" altLang="en-US" sz="2100" b="1" dirty="0">
                <a:solidFill>
                  <a:schemeClr val="accent1"/>
                </a:solidFill>
                <a:latin typeface="微软雅黑" panose="020B0503020204020204" pitchFamily="34" charset="-122"/>
                <a:ea typeface="微软雅黑" panose="020B0503020204020204" pitchFamily="34" charset="-122"/>
                <a:sym typeface="+mn-ea"/>
              </a:rPr>
              <a:t>研究背景介绍</a:t>
            </a:r>
          </a:p>
        </p:txBody>
      </p:sp>
      <p:grpSp>
        <p:nvGrpSpPr>
          <p:cNvPr id="19" name="组合 18"/>
          <p:cNvGrpSpPr/>
          <p:nvPr/>
        </p:nvGrpSpPr>
        <p:grpSpPr>
          <a:xfrm>
            <a:off x="5516230" y="2256194"/>
            <a:ext cx="523214" cy="372208"/>
            <a:chOff x="3595297" y="1157469"/>
            <a:chExt cx="633770" cy="450856"/>
          </a:xfrm>
        </p:grpSpPr>
        <p:sp>
          <p:nvSpPr>
            <p:cNvPr id="20" name="原创设计师QQ598969553      _19"/>
            <p:cNvSpPr/>
            <p:nvPr/>
          </p:nvSpPr>
          <p:spPr>
            <a:xfrm>
              <a:off x="3595297" y="1157469"/>
              <a:ext cx="633770" cy="450856"/>
            </a:xfrm>
            <a:prstGeom prst="roundRect">
              <a:avLst/>
            </a:prstGeom>
            <a:gradFill flip="none" rotWithShape="1">
              <a:gsLst>
                <a:gs pos="55000">
                  <a:srgbClr val="E7E7E7"/>
                </a:gs>
                <a:gs pos="0">
                  <a:schemeClr val="bg1"/>
                </a:gs>
                <a:gs pos="100000">
                  <a:schemeClr val="bg1">
                    <a:lumMod val="75000"/>
                  </a:schemeClr>
                </a:gs>
              </a:gsLst>
              <a:lin ang="18900000" scaled="1"/>
              <a:tileRect/>
            </a:gradFill>
            <a:ln w="12700">
              <a:gradFill flip="none" rotWithShape="1">
                <a:gsLst>
                  <a:gs pos="0">
                    <a:schemeClr val="bg1">
                      <a:lumMod val="75000"/>
                    </a:schemeClr>
                  </a:gs>
                  <a:gs pos="100000">
                    <a:schemeClr val="bg1"/>
                  </a:gs>
                </a:gsLst>
                <a:lin ang="18900000" scaled="1"/>
                <a:tileRect/>
              </a:gradFill>
            </a:ln>
            <a:effectLst>
              <a:outerShdw blurRad="190500" dist="76200" dir="81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37" tIns="34269" rIns="68537" bIns="34269" rtlCol="0" anchor="ctr"/>
            <a:lstStyle/>
            <a:p>
              <a:pPr algn="ctr"/>
              <a:endParaRPr lang="zh-CN" altLang="en-US" sz="1013">
                <a:solidFill>
                  <a:schemeClr val="accent1"/>
                </a:solidFill>
                <a:latin typeface="Impact" panose="020B0806030902050204" pitchFamily="34" charset="0"/>
              </a:endParaRPr>
            </a:p>
          </p:txBody>
        </p:sp>
        <p:sp>
          <p:nvSpPr>
            <p:cNvPr id="21" name="原创设计师QQ598969553      _24"/>
            <p:cNvSpPr>
              <a:spLocks noChangeArrowheads="1"/>
            </p:cNvSpPr>
            <p:nvPr/>
          </p:nvSpPr>
          <p:spPr bwMode="auto">
            <a:xfrm>
              <a:off x="3760353" y="1173921"/>
              <a:ext cx="303659" cy="417951"/>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en-US" altLang="zh-CN" sz="2100" dirty="0">
                  <a:solidFill>
                    <a:schemeClr val="tx2"/>
                  </a:solidFill>
                  <a:effectLst>
                    <a:innerShdw blurRad="63500" dist="50800" dir="18900000">
                      <a:prstClr val="black">
                        <a:alpha val="50000"/>
                      </a:prstClr>
                    </a:innerShdw>
                  </a:effectLst>
                  <a:latin typeface="Impact" panose="020B0806030902050204" pitchFamily="34" charset="0"/>
                  <a:ea typeface="微软雅黑" panose="020B0503020204020204" pitchFamily="34" charset="-122"/>
                  <a:sym typeface="微软雅黑" panose="020B0503020204020204" pitchFamily="34" charset="-122"/>
                </a:rPr>
                <a:t>1</a:t>
              </a:r>
              <a:endParaRPr lang="zh-CN" altLang="en-US" sz="2100" dirty="0">
                <a:solidFill>
                  <a:schemeClr val="tx2"/>
                </a:solidFill>
                <a:effectLst>
                  <a:innerShdw blurRad="63500" dist="50800" dir="18900000">
                    <a:prstClr val="black">
                      <a:alpha val="50000"/>
                    </a:prstClr>
                  </a:innerShdw>
                </a:effectLst>
                <a:latin typeface="Impact" panose="020B0806030902050204" pitchFamily="34" charset="0"/>
                <a:ea typeface="微软雅黑" panose="020B0503020204020204" pitchFamily="34" charset="-122"/>
                <a:sym typeface="微软雅黑" panose="020B0503020204020204" pitchFamily="34" charset="-122"/>
              </a:endParaRPr>
            </a:p>
          </p:txBody>
        </p:sp>
      </p:grpSp>
      <p:sp>
        <p:nvSpPr>
          <p:cNvPr id="23" name="圆角矩形 22"/>
          <p:cNvSpPr/>
          <p:nvPr/>
        </p:nvSpPr>
        <p:spPr>
          <a:xfrm rot="5400000">
            <a:off x="-13350" y="459643"/>
            <a:ext cx="3538919" cy="1930484"/>
          </a:xfrm>
          <a:prstGeom prst="roundRect">
            <a:avLst>
              <a:gd name="adj" fmla="val 50000"/>
            </a:avLst>
          </a:prstGeom>
          <a:solidFill>
            <a:schemeClr val="accent1"/>
          </a:solidFill>
          <a:ln w="25400">
            <a:solidFill>
              <a:schemeClr val="bg1">
                <a:lumMod val="95000"/>
              </a:schemeClr>
            </a:solid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nvGrpSpPr>
          <p:cNvPr id="24" name="组合 23"/>
          <p:cNvGrpSpPr/>
          <p:nvPr/>
        </p:nvGrpSpPr>
        <p:grpSpPr>
          <a:xfrm>
            <a:off x="912125" y="1343170"/>
            <a:ext cx="1687971" cy="1687971"/>
            <a:chOff x="3393105" y="2094170"/>
            <a:chExt cx="2664367" cy="2664367"/>
          </a:xfrm>
        </p:grpSpPr>
        <p:sp>
          <p:nvSpPr>
            <p:cNvPr id="25" name="椭圆 24"/>
            <p:cNvSpPr/>
            <p:nvPr/>
          </p:nvSpPr>
          <p:spPr>
            <a:xfrm>
              <a:off x="3393105" y="2094170"/>
              <a:ext cx="2664367" cy="2664367"/>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1"/>
            </a:p>
          </p:txBody>
        </p:sp>
        <p:grpSp>
          <p:nvGrpSpPr>
            <p:cNvPr id="26" name="组合 25"/>
            <p:cNvGrpSpPr/>
            <p:nvPr/>
          </p:nvGrpSpPr>
          <p:grpSpPr>
            <a:xfrm>
              <a:off x="3655434" y="2332886"/>
              <a:ext cx="2167846" cy="2167846"/>
              <a:chOff x="3739822" y="2440887"/>
              <a:chExt cx="1970936" cy="1970936"/>
            </a:xfrm>
          </p:grpSpPr>
          <p:sp>
            <p:nvSpPr>
              <p:cNvPr id="27" name="圆角矩形 26"/>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1"/>
              </a:p>
            </p:txBody>
          </p:sp>
          <p:sp>
            <p:nvSpPr>
              <p:cNvPr id="29" name="椭圆 28"/>
              <p:cNvSpPr>
                <a:spLocks noChangeAspect="1"/>
              </p:cNvSpPr>
              <p:nvPr/>
            </p:nvSpPr>
            <p:spPr>
              <a:xfrm>
                <a:off x="3837054" y="2549460"/>
                <a:ext cx="1776466" cy="1776466"/>
              </a:xfrm>
              <a:prstGeom prst="ellipse">
                <a:avLst/>
              </a:prstGeom>
              <a:solidFill>
                <a:schemeClr val="accent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grpSp>
      <p:sp>
        <p:nvSpPr>
          <p:cNvPr id="33" name="文本框 20"/>
          <p:cNvSpPr txBox="1">
            <a:spLocks noChangeArrowheads="1"/>
          </p:cNvSpPr>
          <p:nvPr/>
        </p:nvSpPr>
        <p:spPr bwMode="auto">
          <a:xfrm>
            <a:off x="1175492" y="2226574"/>
            <a:ext cx="116123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a:r>
              <a:rPr lang="en-US" altLang="zh-CN" sz="1500" dirty="0">
                <a:solidFill>
                  <a:schemeClr val="bg1"/>
                </a:solidFill>
              </a:rPr>
              <a:t>PART01</a:t>
            </a:r>
            <a:endParaRPr lang="zh-CN" altLang="en-US" sz="1500" dirty="0">
              <a:solidFill>
                <a:schemeClr val="bg1"/>
              </a:solidFill>
            </a:endParaRPr>
          </a:p>
        </p:txBody>
      </p:sp>
      <p:sp>
        <p:nvSpPr>
          <p:cNvPr id="34" name="文本框 20"/>
          <p:cNvSpPr txBox="1">
            <a:spLocks noChangeArrowheads="1"/>
          </p:cNvSpPr>
          <p:nvPr/>
        </p:nvSpPr>
        <p:spPr bwMode="auto">
          <a:xfrm>
            <a:off x="917612" y="1707655"/>
            <a:ext cx="16769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3600" dirty="0">
                <a:solidFill>
                  <a:schemeClr val="bg1"/>
                </a:solidFill>
                <a:latin typeface="Impact" panose="020B0806030902050204" pitchFamily="34" charset="0"/>
              </a:rPr>
              <a:t>01</a:t>
            </a:r>
            <a:endParaRPr lang="zh-CN" altLang="en-US" sz="3600" dirty="0">
              <a:solidFill>
                <a:schemeClr val="bg1"/>
              </a:solidFill>
              <a:latin typeface="Impact" panose="020B0806030902050204" pitchFamily="34" charset="0"/>
            </a:endParaRPr>
          </a:p>
        </p:txBody>
      </p:sp>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20000"/>
                <a:lumOff val="80000"/>
              </a:schemeClr>
            </a:gs>
            <a:gs pos="0">
              <a:schemeClr val="bg1">
                <a:lumMod val="85000"/>
              </a:schemeClr>
            </a:gs>
            <a:gs pos="100000">
              <a:srgbClr val="F1F1F1"/>
            </a:gs>
          </a:gsLst>
          <a:lin ang="2700000" scaled="1"/>
          <a:tileRect/>
        </a:gradFill>
        <a:effectLst/>
      </p:bgPr>
    </p:bg>
    <p:spTree>
      <p:nvGrpSpPr>
        <p:cNvPr id="1" name=""/>
        <p:cNvGrpSpPr/>
        <p:nvPr/>
      </p:nvGrpSpPr>
      <p:grpSpPr>
        <a:xfrm>
          <a:off x="0" y="0"/>
          <a:ext cx="0" cy="0"/>
          <a:chOff x="0" y="0"/>
          <a:chExt cx="0" cy="0"/>
        </a:xfrm>
      </p:grpSpPr>
      <p:grpSp>
        <p:nvGrpSpPr>
          <p:cNvPr id="44" name="组合 43"/>
          <p:cNvGrpSpPr/>
          <p:nvPr/>
        </p:nvGrpSpPr>
        <p:grpSpPr>
          <a:xfrm>
            <a:off x="458670" y="720000"/>
            <a:ext cx="5940660" cy="34289"/>
            <a:chOff x="3060700" y="4724400"/>
            <a:chExt cx="5955507" cy="31432"/>
          </a:xfrm>
        </p:grpSpPr>
        <p:cxnSp>
          <p:nvCxnSpPr>
            <p:cNvPr id="45" name="直接连接符 44"/>
            <p:cNvCxnSpPr/>
            <p:nvPr/>
          </p:nvCxnSpPr>
          <p:spPr>
            <a:xfrm>
              <a:off x="3060700" y="4724400"/>
              <a:ext cx="5955507"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3060700" y="4755832"/>
              <a:ext cx="595550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7" name="Text Box 18"/>
          <p:cNvSpPr txBox="1">
            <a:spLocks noChangeArrowheads="1"/>
          </p:cNvSpPr>
          <p:nvPr/>
        </p:nvSpPr>
        <p:spPr bwMode="gray">
          <a:xfrm>
            <a:off x="2381964" y="360000"/>
            <a:ext cx="20940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研究背景</a:t>
            </a:r>
          </a:p>
        </p:txBody>
      </p:sp>
      <p:grpSp>
        <p:nvGrpSpPr>
          <p:cNvPr id="90" name="组合 89"/>
          <p:cNvGrpSpPr/>
          <p:nvPr/>
        </p:nvGrpSpPr>
        <p:grpSpPr>
          <a:xfrm>
            <a:off x="831658" y="1040439"/>
            <a:ext cx="303848" cy="325323"/>
            <a:chOff x="1793350" y="1801836"/>
            <a:chExt cx="1459345" cy="1574832"/>
          </a:xfrm>
        </p:grpSpPr>
        <p:grpSp>
          <p:nvGrpSpPr>
            <p:cNvPr id="91" name="组合 90"/>
            <p:cNvGrpSpPr/>
            <p:nvPr/>
          </p:nvGrpSpPr>
          <p:grpSpPr>
            <a:xfrm>
              <a:off x="1793350" y="1801836"/>
              <a:ext cx="1459345" cy="1459345"/>
              <a:chOff x="4179570" y="1588770"/>
              <a:chExt cx="2735580" cy="2735580"/>
            </a:xfrm>
          </p:grpSpPr>
          <p:sp>
            <p:nvSpPr>
              <p:cNvPr id="93" name="椭圆 92"/>
              <p:cNvSpPr/>
              <p:nvPr/>
            </p:nvSpPr>
            <p:spPr>
              <a:xfrm>
                <a:off x="4179570" y="1588770"/>
                <a:ext cx="2735580" cy="2735580"/>
              </a:xfrm>
              <a:prstGeom prst="ellipse">
                <a:avLst/>
              </a:prstGeom>
              <a:gradFill flip="none" rotWithShape="1">
                <a:gsLst>
                  <a:gs pos="0">
                    <a:schemeClr val="bg1">
                      <a:lumMod val="85000"/>
                    </a:schemeClr>
                  </a:gs>
                  <a:gs pos="100000">
                    <a:schemeClr val="bg1">
                      <a:lumMod val="95000"/>
                    </a:schemeClr>
                  </a:gs>
                </a:gsLst>
                <a:lin ang="2700000" scaled="1"/>
                <a:tileRect/>
              </a:gradFill>
              <a:ln w="25400">
                <a:gradFill flip="none" rotWithShape="1">
                  <a:gsLst>
                    <a:gs pos="0">
                      <a:schemeClr val="bg1">
                        <a:lumMod val="75000"/>
                      </a:schemeClr>
                    </a:gs>
                    <a:gs pos="100000">
                      <a:schemeClr val="bg1"/>
                    </a:gs>
                  </a:gsLst>
                  <a:lin ang="2700000" scaled="1"/>
                  <a:tileRect/>
                </a:gradFill>
              </a:ln>
              <a:effectLst>
                <a:innerShdw blurRad="1651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accent1"/>
                  </a:solidFill>
                  <a:latin typeface="Impact" panose="020B0806030902050204" pitchFamily="34" charset="0"/>
                  <a:ea typeface="微软雅黑" panose="020B0503020204020204" pitchFamily="34" charset="-122"/>
                </a:endParaRPr>
              </a:p>
            </p:txBody>
          </p:sp>
          <p:sp>
            <p:nvSpPr>
              <p:cNvPr id="94" name="椭圆 93"/>
              <p:cNvSpPr/>
              <p:nvPr/>
            </p:nvSpPr>
            <p:spPr>
              <a:xfrm>
                <a:off x="4574903" y="1984103"/>
                <a:ext cx="1944914" cy="1944914"/>
              </a:xfrm>
              <a:prstGeom prst="ellipse">
                <a:avLst/>
              </a:prstGeom>
              <a:solidFill>
                <a:srgbClr val="E2E2E2"/>
              </a:solidFill>
              <a:ln w="19050">
                <a:gradFill flip="none" rotWithShape="1">
                  <a:gsLst>
                    <a:gs pos="0">
                      <a:schemeClr val="bg1"/>
                    </a:gs>
                    <a:gs pos="100000">
                      <a:schemeClr val="bg1">
                        <a:lumMod val="75000"/>
                      </a:schemeClr>
                    </a:gs>
                  </a:gsLst>
                  <a:lin ang="2700000" scaled="1"/>
                  <a:tileRect/>
                </a:gradFill>
              </a:ln>
              <a:effectLst>
                <a:outerShdw blurRad="127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accent1"/>
                  </a:solidFill>
                  <a:latin typeface="Impact" panose="020B0806030902050204" pitchFamily="34" charset="0"/>
                  <a:ea typeface="微软雅黑" panose="020B0503020204020204" pitchFamily="34" charset="-122"/>
                </a:endParaRPr>
              </a:p>
            </p:txBody>
          </p:sp>
        </p:grpSp>
        <p:sp>
          <p:nvSpPr>
            <p:cNvPr id="92" name="文本框 91"/>
            <p:cNvSpPr txBox="1"/>
            <p:nvPr/>
          </p:nvSpPr>
          <p:spPr>
            <a:xfrm>
              <a:off x="2003788" y="1924023"/>
              <a:ext cx="990435" cy="1452645"/>
            </a:xfrm>
            <a:prstGeom prst="rect">
              <a:avLst/>
            </a:prstGeom>
            <a:noFill/>
          </p:spPr>
          <p:txBody>
            <a:bodyPr wrap="square" rtlCol="0">
              <a:spAutoFit/>
            </a:bodyPr>
            <a:lstStyle/>
            <a:p>
              <a:pPr algn="ctr"/>
              <a:r>
                <a:rPr lang="en-US" altLang="zh-CN" sz="1350" dirty="0">
                  <a:solidFill>
                    <a:schemeClr val="accent1"/>
                  </a:solidFill>
                  <a:latin typeface="Impact" panose="020B0806030902050204" pitchFamily="34" charset="0"/>
                  <a:ea typeface="微软雅黑" panose="020B0503020204020204" pitchFamily="34" charset="-122"/>
                </a:rPr>
                <a:t>1</a:t>
              </a:r>
            </a:p>
          </p:txBody>
        </p:sp>
      </p:grpSp>
      <p:grpSp>
        <p:nvGrpSpPr>
          <p:cNvPr id="5" name="组合 4"/>
          <p:cNvGrpSpPr/>
          <p:nvPr/>
        </p:nvGrpSpPr>
        <p:grpSpPr>
          <a:xfrm>
            <a:off x="812173" y="1862162"/>
            <a:ext cx="303848" cy="325323"/>
            <a:chOff x="1793350" y="1801836"/>
            <a:chExt cx="1459345" cy="1574832"/>
          </a:xfrm>
        </p:grpSpPr>
        <p:grpSp>
          <p:nvGrpSpPr>
            <p:cNvPr id="18" name="组合 17"/>
            <p:cNvGrpSpPr/>
            <p:nvPr/>
          </p:nvGrpSpPr>
          <p:grpSpPr>
            <a:xfrm>
              <a:off x="1793350" y="1801836"/>
              <a:ext cx="1459345" cy="1459345"/>
              <a:chOff x="4179570" y="1588770"/>
              <a:chExt cx="2735580" cy="2735580"/>
            </a:xfrm>
          </p:grpSpPr>
          <p:sp>
            <p:nvSpPr>
              <p:cNvPr id="19" name="椭圆 18"/>
              <p:cNvSpPr/>
              <p:nvPr/>
            </p:nvSpPr>
            <p:spPr>
              <a:xfrm>
                <a:off x="4179570" y="1588770"/>
                <a:ext cx="2735580" cy="2735580"/>
              </a:xfrm>
              <a:prstGeom prst="ellipse">
                <a:avLst/>
              </a:prstGeom>
              <a:gradFill flip="none" rotWithShape="1">
                <a:gsLst>
                  <a:gs pos="0">
                    <a:schemeClr val="bg1">
                      <a:lumMod val="85000"/>
                    </a:schemeClr>
                  </a:gs>
                  <a:gs pos="100000">
                    <a:schemeClr val="bg1">
                      <a:lumMod val="95000"/>
                    </a:schemeClr>
                  </a:gs>
                </a:gsLst>
                <a:lin ang="2700000" scaled="1"/>
                <a:tileRect/>
              </a:gradFill>
              <a:ln w="25400">
                <a:gradFill flip="none" rotWithShape="1">
                  <a:gsLst>
                    <a:gs pos="0">
                      <a:schemeClr val="bg1">
                        <a:lumMod val="75000"/>
                      </a:schemeClr>
                    </a:gs>
                    <a:gs pos="100000">
                      <a:schemeClr val="bg1"/>
                    </a:gs>
                  </a:gsLst>
                  <a:lin ang="2700000" scaled="1"/>
                  <a:tileRect/>
                </a:gradFill>
              </a:ln>
              <a:effectLst>
                <a:innerShdw blurRad="1651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accent1"/>
                  </a:solidFill>
                  <a:latin typeface="Impact" panose="020B0806030902050204" pitchFamily="34" charset="0"/>
                  <a:ea typeface="微软雅黑" panose="020B0503020204020204" pitchFamily="34" charset="-122"/>
                </a:endParaRPr>
              </a:p>
            </p:txBody>
          </p:sp>
          <p:sp>
            <p:nvSpPr>
              <p:cNvPr id="20" name="椭圆 19"/>
              <p:cNvSpPr/>
              <p:nvPr/>
            </p:nvSpPr>
            <p:spPr>
              <a:xfrm>
                <a:off x="4574903" y="1984103"/>
                <a:ext cx="1944914" cy="1944914"/>
              </a:xfrm>
              <a:prstGeom prst="ellipse">
                <a:avLst/>
              </a:prstGeom>
              <a:solidFill>
                <a:srgbClr val="E2E2E2"/>
              </a:solidFill>
              <a:ln w="19050">
                <a:gradFill flip="none" rotWithShape="1">
                  <a:gsLst>
                    <a:gs pos="0">
                      <a:schemeClr val="bg1"/>
                    </a:gs>
                    <a:gs pos="100000">
                      <a:schemeClr val="bg1">
                        <a:lumMod val="75000"/>
                      </a:schemeClr>
                    </a:gs>
                  </a:gsLst>
                  <a:lin ang="2700000" scaled="1"/>
                  <a:tileRect/>
                </a:gradFill>
              </a:ln>
              <a:effectLst>
                <a:outerShdw blurRad="127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accent1"/>
                  </a:solidFill>
                  <a:latin typeface="Impact" panose="020B0806030902050204" pitchFamily="34" charset="0"/>
                  <a:ea typeface="微软雅黑" panose="020B0503020204020204" pitchFamily="34" charset="-122"/>
                </a:endParaRPr>
              </a:p>
            </p:txBody>
          </p:sp>
        </p:grpSp>
        <p:sp>
          <p:nvSpPr>
            <p:cNvPr id="21" name="文本框 20"/>
            <p:cNvSpPr txBox="1"/>
            <p:nvPr/>
          </p:nvSpPr>
          <p:spPr>
            <a:xfrm>
              <a:off x="2003788" y="1924023"/>
              <a:ext cx="990435" cy="1452645"/>
            </a:xfrm>
            <a:prstGeom prst="rect">
              <a:avLst/>
            </a:prstGeom>
            <a:noFill/>
          </p:spPr>
          <p:txBody>
            <a:bodyPr wrap="square" rtlCol="0">
              <a:spAutoFit/>
            </a:bodyPr>
            <a:lstStyle/>
            <a:p>
              <a:pPr algn="ctr"/>
              <a:r>
                <a:rPr lang="en-US" altLang="zh-CN" sz="1350" dirty="0">
                  <a:solidFill>
                    <a:schemeClr val="accent1"/>
                  </a:solidFill>
                  <a:latin typeface="Impact" panose="020B0806030902050204" pitchFamily="34" charset="0"/>
                  <a:ea typeface="微软雅黑" panose="020B0503020204020204" pitchFamily="34" charset="-122"/>
                </a:rPr>
                <a:t>2</a:t>
              </a:r>
            </a:p>
          </p:txBody>
        </p:sp>
      </p:grpSp>
      <p:sp>
        <p:nvSpPr>
          <p:cNvPr id="28" name="文本框 27"/>
          <p:cNvSpPr txBox="1"/>
          <p:nvPr/>
        </p:nvSpPr>
        <p:spPr>
          <a:xfrm>
            <a:off x="1313663" y="1815969"/>
            <a:ext cx="4763993" cy="824200"/>
          </a:xfrm>
          <a:prstGeom prst="rect">
            <a:avLst/>
          </a:prstGeom>
          <a:noFill/>
        </p:spPr>
        <p:txBody>
          <a:bodyPr wrap="square" rtlCol="0" anchor="t">
            <a:spAutoFit/>
          </a:bodyPr>
          <a:lstStyle/>
          <a:p>
            <a:pPr algn="just">
              <a:lnSpc>
                <a:spcPct val="150000"/>
              </a:lnSpc>
            </a:pPr>
            <a:r>
              <a:rPr lang="zh-CN" altLang="en-US" sz="11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同时，随着电子技术快速迭代，计算机甚至具备了名为</a:t>
            </a:r>
            <a:r>
              <a:rPr lang="en-US" altLang="zh-CN" sz="11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1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机器学习</a:t>
            </a:r>
            <a:r>
              <a:rPr lang="en-US" altLang="zh-CN" sz="11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1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的能力，这能让计算机有效利用软硬件以发掘出大量数据中蕴藏的模式， 高效地</a:t>
            </a:r>
            <a:r>
              <a:rPr lang="en-US" altLang="zh-CN" sz="11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1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学习</a:t>
            </a:r>
            <a:r>
              <a:rPr lang="en-US" altLang="zh-CN" sz="11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1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事物运作方式，其中</a:t>
            </a:r>
            <a:r>
              <a:rPr lang="en-US" altLang="zh-CN" sz="1100" b="1"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NLP</a:t>
            </a:r>
            <a:r>
              <a:rPr lang="zh-CN" altLang="en-US" sz="11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语言模型对知识图谱的发展有着极大推动作用。</a:t>
            </a:r>
            <a:endParaRPr lang="en-US" altLang="zh-CN" sz="1100" baseline="30000" dirty="0">
              <a:solidFill>
                <a:schemeClr val="tx2"/>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340768" y="987574"/>
            <a:ext cx="4736888" cy="824200"/>
          </a:xfrm>
          <a:prstGeom prst="rect">
            <a:avLst/>
          </a:prstGeom>
          <a:noFill/>
        </p:spPr>
        <p:txBody>
          <a:bodyPr wrap="square" rtlCol="0" anchor="t">
            <a:spAutoFit/>
          </a:bodyPr>
          <a:lstStyle/>
          <a:p>
            <a:pPr algn="just">
              <a:lnSpc>
                <a:spcPct val="150000"/>
              </a:lnSpc>
            </a:pPr>
            <a:r>
              <a:rPr lang="zh-CN" altLang="en-US" sz="1100" dirty="0">
                <a:solidFill>
                  <a:schemeClr val="tx2"/>
                </a:solidFill>
                <a:latin typeface="微软雅黑" panose="020B0503020204020204" pitchFamily="34" charset="-122"/>
                <a:ea typeface="微软雅黑" panose="020B0503020204020204" pitchFamily="34" charset="-122"/>
                <a:sym typeface="+mn-ea"/>
              </a:rPr>
              <a:t>世间知识浩如烟海，如语言、文字、图像等，内涵极其丰富，价值不可估量。从现实中抽取重要信息，并合理高效地存取和使用，</a:t>
            </a:r>
            <a:r>
              <a:rPr lang="zh-CN" altLang="en-US" sz="11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是知识图谱的重要功能与推进方向。</a:t>
            </a:r>
            <a:endParaRPr lang="zh-CN" altLang="en-US" sz="1100" dirty="0">
              <a:solidFill>
                <a:schemeClr val="tx2"/>
              </a:solidFill>
              <a:latin typeface="微软雅黑" panose="020B0503020204020204" pitchFamily="34" charset="-122"/>
              <a:ea typeface="微软雅黑" panose="020B0503020204020204" pitchFamily="34" charset="-122"/>
              <a:sym typeface="+mn-ea"/>
            </a:endParaRPr>
          </a:p>
        </p:txBody>
      </p:sp>
      <p:pic>
        <p:nvPicPr>
          <p:cNvPr id="8" name="图片 7">
            <a:extLst>
              <a:ext uri="{FF2B5EF4-FFF2-40B4-BE49-F238E27FC236}">
                <a16:creationId xmlns:a16="http://schemas.microsoft.com/office/drawing/2014/main" id="{970D870F-697F-615D-C11A-4B48B6315B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73016" y="2674500"/>
            <a:ext cx="3024336" cy="2431737"/>
          </a:xfrm>
          <a:prstGeom prst="rect">
            <a:avLst/>
          </a:prstGeom>
        </p:spPr>
      </p:pic>
      <p:pic>
        <p:nvPicPr>
          <p:cNvPr id="13" name="图片 12">
            <a:extLst>
              <a:ext uri="{FF2B5EF4-FFF2-40B4-BE49-F238E27FC236}">
                <a16:creationId xmlns:a16="http://schemas.microsoft.com/office/drawing/2014/main" id="{E365D2AC-4B67-E44B-F04E-4671B2BE9B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2857896"/>
            <a:ext cx="3501008" cy="1993036"/>
          </a:xfrm>
          <a:prstGeom prst="rect">
            <a:avLst/>
          </a:prstGeom>
        </p:spPr>
      </p:pic>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DCDCDC"/>
            </a:gs>
            <a:gs pos="0">
              <a:srgbClr val="DCDCDC"/>
            </a:gs>
            <a:gs pos="100000">
              <a:srgbClr val="F1F1F1"/>
            </a:gs>
          </a:gsLst>
          <a:lin ang="8100000" scaled="1"/>
          <a:tileRect/>
        </a:gradFill>
        <a:effectLst/>
      </p:bgPr>
    </p:bg>
    <p:spTree>
      <p:nvGrpSpPr>
        <p:cNvPr id="1" name=""/>
        <p:cNvGrpSpPr/>
        <p:nvPr/>
      </p:nvGrpSpPr>
      <p:grpSpPr>
        <a:xfrm>
          <a:off x="0" y="0"/>
          <a:ext cx="0" cy="0"/>
          <a:chOff x="0" y="0"/>
          <a:chExt cx="0" cy="0"/>
        </a:xfrm>
      </p:grpSpPr>
      <p:grpSp>
        <p:nvGrpSpPr>
          <p:cNvPr id="44" name="组合 43"/>
          <p:cNvGrpSpPr/>
          <p:nvPr/>
        </p:nvGrpSpPr>
        <p:grpSpPr>
          <a:xfrm>
            <a:off x="458670" y="720000"/>
            <a:ext cx="5940660" cy="34289"/>
            <a:chOff x="3060700" y="4724400"/>
            <a:chExt cx="5955507" cy="31432"/>
          </a:xfrm>
        </p:grpSpPr>
        <p:cxnSp>
          <p:nvCxnSpPr>
            <p:cNvPr id="45" name="直接连接符 44"/>
            <p:cNvCxnSpPr/>
            <p:nvPr/>
          </p:nvCxnSpPr>
          <p:spPr>
            <a:xfrm>
              <a:off x="3060700" y="4724400"/>
              <a:ext cx="5955507"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3060700" y="4755832"/>
              <a:ext cx="595550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7" name="Text Box 18"/>
          <p:cNvSpPr txBox="1">
            <a:spLocks noChangeArrowheads="1"/>
          </p:cNvSpPr>
          <p:nvPr/>
        </p:nvSpPr>
        <p:spPr bwMode="gray">
          <a:xfrm>
            <a:off x="2381964" y="360000"/>
            <a:ext cx="20940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研究背景</a:t>
            </a:r>
          </a:p>
        </p:txBody>
      </p:sp>
      <p:grpSp>
        <p:nvGrpSpPr>
          <p:cNvPr id="22" name="组合 21"/>
          <p:cNvGrpSpPr/>
          <p:nvPr/>
        </p:nvGrpSpPr>
        <p:grpSpPr>
          <a:xfrm>
            <a:off x="548679" y="976936"/>
            <a:ext cx="335297" cy="325323"/>
            <a:chOff x="1793350" y="1801836"/>
            <a:chExt cx="1459345" cy="1574832"/>
          </a:xfrm>
        </p:grpSpPr>
        <p:grpSp>
          <p:nvGrpSpPr>
            <p:cNvPr id="23" name="组合 22"/>
            <p:cNvGrpSpPr/>
            <p:nvPr/>
          </p:nvGrpSpPr>
          <p:grpSpPr>
            <a:xfrm>
              <a:off x="1793350" y="1801836"/>
              <a:ext cx="1459345" cy="1459345"/>
              <a:chOff x="4179570" y="1588770"/>
              <a:chExt cx="2735580" cy="2735580"/>
            </a:xfrm>
          </p:grpSpPr>
          <p:sp>
            <p:nvSpPr>
              <p:cNvPr id="24" name="椭圆 23"/>
              <p:cNvSpPr/>
              <p:nvPr/>
            </p:nvSpPr>
            <p:spPr>
              <a:xfrm>
                <a:off x="4179570" y="1588770"/>
                <a:ext cx="2735580" cy="2735580"/>
              </a:xfrm>
              <a:prstGeom prst="ellipse">
                <a:avLst/>
              </a:prstGeom>
              <a:gradFill flip="none" rotWithShape="1">
                <a:gsLst>
                  <a:gs pos="0">
                    <a:schemeClr val="bg1">
                      <a:lumMod val="85000"/>
                    </a:schemeClr>
                  </a:gs>
                  <a:gs pos="100000">
                    <a:schemeClr val="bg1">
                      <a:lumMod val="95000"/>
                    </a:schemeClr>
                  </a:gs>
                </a:gsLst>
                <a:lin ang="2700000" scaled="1"/>
                <a:tileRect/>
              </a:gradFill>
              <a:ln w="25400">
                <a:gradFill flip="none" rotWithShape="1">
                  <a:gsLst>
                    <a:gs pos="0">
                      <a:schemeClr val="bg1">
                        <a:lumMod val="75000"/>
                      </a:schemeClr>
                    </a:gs>
                    <a:gs pos="100000">
                      <a:schemeClr val="bg1"/>
                    </a:gs>
                  </a:gsLst>
                  <a:lin ang="2700000" scaled="1"/>
                  <a:tileRect/>
                </a:gradFill>
              </a:ln>
              <a:effectLst>
                <a:innerShdw blurRad="1651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accent1"/>
                  </a:solidFill>
                  <a:latin typeface="Impact" panose="020B0806030902050204" pitchFamily="34" charset="0"/>
                  <a:ea typeface="微软雅黑" panose="020B0503020204020204" pitchFamily="34" charset="-122"/>
                </a:endParaRPr>
              </a:p>
            </p:txBody>
          </p:sp>
          <p:sp>
            <p:nvSpPr>
              <p:cNvPr id="25" name="椭圆 24"/>
              <p:cNvSpPr/>
              <p:nvPr/>
            </p:nvSpPr>
            <p:spPr>
              <a:xfrm>
                <a:off x="4574903" y="1984103"/>
                <a:ext cx="1944914" cy="1944914"/>
              </a:xfrm>
              <a:prstGeom prst="ellipse">
                <a:avLst/>
              </a:prstGeom>
              <a:solidFill>
                <a:srgbClr val="E2E2E2"/>
              </a:solidFill>
              <a:ln w="19050">
                <a:gradFill flip="none" rotWithShape="1">
                  <a:gsLst>
                    <a:gs pos="0">
                      <a:schemeClr val="bg1"/>
                    </a:gs>
                    <a:gs pos="100000">
                      <a:schemeClr val="bg1">
                        <a:lumMod val="75000"/>
                      </a:schemeClr>
                    </a:gs>
                  </a:gsLst>
                  <a:lin ang="2700000" scaled="1"/>
                  <a:tileRect/>
                </a:gradFill>
              </a:ln>
              <a:effectLst>
                <a:outerShdw blurRad="127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accent1"/>
                  </a:solidFill>
                  <a:latin typeface="Impact" panose="020B0806030902050204" pitchFamily="34" charset="0"/>
                  <a:ea typeface="微软雅黑" panose="020B0503020204020204" pitchFamily="34" charset="-122"/>
                </a:endParaRPr>
              </a:p>
            </p:txBody>
          </p:sp>
        </p:grpSp>
        <p:sp>
          <p:nvSpPr>
            <p:cNvPr id="26" name="文本框 25"/>
            <p:cNvSpPr txBox="1"/>
            <p:nvPr/>
          </p:nvSpPr>
          <p:spPr>
            <a:xfrm>
              <a:off x="2003788" y="1924023"/>
              <a:ext cx="990435" cy="1452645"/>
            </a:xfrm>
            <a:prstGeom prst="rect">
              <a:avLst/>
            </a:prstGeom>
            <a:noFill/>
          </p:spPr>
          <p:txBody>
            <a:bodyPr wrap="square" rtlCol="0">
              <a:spAutoFit/>
            </a:bodyPr>
            <a:lstStyle/>
            <a:p>
              <a:pPr algn="ctr"/>
              <a:r>
                <a:rPr lang="en-US" altLang="zh-CN" sz="1350" dirty="0">
                  <a:solidFill>
                    <a:schemeClr val="accent1"/>
                  </a:solidFill>
                  <a:latin typeface="Impact" panose="020B0806030902050204" pitchFamily="34" charset="0"/>
                  <a:ea typeface="微软雅黑" panose="020B0503020204020204" pitchFamily="34" charset="-122"/>
                </a:rPr>
                <a:t>3</a:t>
              </a:r>
            </a:p>
          </p:txBody>
        </p:sp>
      </p:grpSp>
      <p:sp>
        <p:nvSpPr>
          <p:cNvPr id="29" name="文本框 28"/>
          <p:cNvSpPr txBox="1"/>
          <p:nvPr/>
        </p:nvSpPr>
        <p:spPr>
          <a:xfrm>
            <a:off x="1030168" y="915566"/>
            <a:ext cx="5279151" cy="824200"/>
          </a:xfrm>
          <a:prstGeom prst="rect">
            <a:avLst/>
          </a:prstGeom>
          <a:noFill/>
        </p:spPr>
        <p:txBody>
          <a:bodyPr wrap="square" rtlCol="0" anchor="t">
            <a:spAutoFit/>
          </a:bodyPr>
          <a:lstStyle/>
          <a:p>
            <a:pPr algn="just">
              <a:lnSpc>
                <a:spcPct val="150000"/>
              </a:lnSpc>
            </a:pPr>
            <a:r>
              <a:rPr lang="zh-CN" altLang="en-US" sz="11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通常，在文字形式上人们描述一个事实，可总结为主谓宾结构，即（</a:t>
            </a:r>
            <a:r>
              <a:rPr lang="en-US" altLang="zh-CN" sz="11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S</a:t>
            </a:r>
            <a:r>
              <a:rPr lang="zh-CN" altLang="en-US" sz="11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1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P</a:t>
            </a:r>
            <a:r>
              <a:rPr lang="zh-CN" altLang="en-US" sz="11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1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O</a:t>
            </a:r>
            <a:r>
              <a:rPr lang="zh-CN" altLang="en-US" sz="11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）结构，其中头尾是被称为主体和客体的实体，中间是谓词或关系，比如（姚明，是，篮球运动员）这种三元组形式。</a:t>
            </a:r>
          </a:p>
        </p:txBody>
      </p:sp>
      <p:grpSp>
        <p:nvGrpSpPr>
          <p:cNvPr id="3" name="组合 2"/>
          <p:cNvGrpSpPr/>
          <p:nvPr/>
        </p:nvGrpSpPr>
        <p:grpSpPr>
          <a:xfrm>
            <a:off x="548679" y="1815848"/>
            <a:ext cx="335297" cy="325323"/>
            <a:chOff x="1793350" y="1801836"/>
            <a:chExt cx="1459345" cy="1574832"/>
          </a:xfrm>
        </p:grpSpPr>
        <p:grpSp>
          <p:nvGrpSpPr>
            <p:cNvPr id="4" name="组合 3"/>
            <p:cNvGrpSpPr/>
            <p:nvPr/>
          </p:nvGrpSpPr>
          <p:grpSpPr>
            <a:xfrm>
              <a:off x="1793350" y="1801836"/>
              <a:ext cx="1459345" cy="1459345"/>
              <a:chOff x="4179570" y="1588770"/>
              <a:chExt cx="2735580" cy="2735580"/>
            </a:xfrm>
          </p:grpSpPr>
          <p:sp>
            <p:nvSpPr>
              <p:cNvPr id="9" name="椭圆 8"/>
              <p:cNvSpPr/>
              <p:nvPr/>
            </p:nvSpPr>
            <p:spPr>
              <a:xfrm>
                <a:off x="4179570" y="1588770"/>
                <a:ext cx="2735580" cy="2735580"/>
              </a:xfrm>
              <a:prstGeom prst="ellipse">
                <a:avLst/>
              </a:prstGeom>
              <a:gradFill flip="none" rotWithShape="1">
                <a:gsLst>
                  <a:gs pos="0">
                    <a:schemeClr val="bg1">
                      <a:lumMod val="85000"/>
                    </a:schemeClr>
                  </a:gs>
                  <a:gs pos="100000">
                    <a:schemeClr val="bg1">
                      <a:lumMod val="95000"/>
                    </a:schemeClr>
                  </a:gs>
                </a:gsLst>
                <a:lin ang="2700000" scaled="1"/>
                <a:tileRect/>
              </a:gradFill>
              <a:ln w="25400">
                <a:gradFill flip="none" rotWithShape="1">
                  <a:gsLst>
                    <a:gs pos="0">
                      <a:schemeClr val="bg1">
                        <a:lumMod val="75000"/>
                      </a:schemeClr>
                    </a:gs>
                    <a:gs pos="100000">
                      <a:schemeClr val="bg1"/>
                    </a:gs>
                  </a:gsLst>
                  <a:lin ang="2700000" scaled="1"/>
                  <a:tileRect/>
                </a:gradFill>
              </a:ln>
              <a:effectLst>
                <a:innerShdw blurRad="1651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accent1"/>
                  </a:solidFill>
                  <a:latin typeface="Impact" panose="020B0806030902050204" pitchFamily="34" charset="0"/>
                  <a:ea typeface="微软雅黑" panose="020B0503020204020204" pitchFamily="34" charset="-122"/>
                </a:endParaRPr>
              </a:p>
            </p:txBody>
          </p:sp>
          <p:sp>
            <p:nvSpPr>
              <p:cNvPr id="10" name="椭圆 9"/>
              <p:cNvSpPr/>
              <p:nvPr/>
            </p:nvSpPr>
            <p:spPr>
              <a:xfrm>
                <a:off x="4574903" y="1984103"/>
                <a:ext cx="1944914" cy="1944914"/>
              </a:xfrm>
              <a:prstGeom prst="ellipse">
                <a:avLst/>
              </a:prstGeom>
              <a:solidFill>
                <a:srgbClr val="E2E2E2"/>
              </a:solidFill>
              <a:ln w="19050">
                <a:gradFill flip="none" rotWithShape="1">
                  <a:gsLst>
                    <a:gs pos="0">
                      <a:schemeClr val="bg1"/>
                    </a:gs>
                    <a:gs pos="100000">
                      <a:schemeClr val="bg1">
                        <a:lumMod val="75000"/>
                      </a:schemeClr>
                    </a:gs>
                  </a:gsLst>
                  <a:lin ang="2700000" scaled="1"/>
                  <a:tileRect/>
                </a:gradFill>
              </a:ln>
              <a:effectLst>
                <a:outerShdw blurRad="127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accent1"/>
                  </a:solidFill>
                  <a:latin typeface="Impact" panose="020B0806030902050204" pitchFamily="34" charset="0"/>
                  <a:ea typeface="微软雅黑" panose="020B0503020204020204" pitchFamily="34" charset="-122"/>
                </a:endParaRPr>
              </a:p>
            </p:txBody>
          </p:sp>
        </p:grpSp>
        <p:sp>
          <p:nvSpPr>
            <p:cNvPr id="7" name="文本框 6"/>
            <p:cNvSpPr txBox="1"/>
            <p:nvPr/>
          </p:nvSpPr>
          <p:spPr>
            <a:xfrm>
              <a:off x="2003788" y="1924023"/>
              <a:ext cx="990435" cy="1452645"/>
            </a:xfrm>
            <a:prstGeom prst="rect">
              <a:avLst/>
            </a:prstGeom>
            <a:noFill/>
          </p:spPr>
          <p:txBody>
            <a:bodyPr wrap="square" rtlCol="0">
              <a:spAutoFit/>
            </a:bodyPr>
            <a:lstStyle/>
            <a:p>
              <a:pPr algn="ctr"/>
              <a:r>
                <a:rPr lang="en-US" altLang="zh-CN" sz="1350" dirty="0">
                  <a:solidFill>
                    <a:schemeClr val="accent1"/>
                  </a:solidFill>
                  <a:latin typeface="Impact" panose="020B0806030902050204" pitchFamily="34" charset="0"/>
                  <a:ea typeface="微软雅黑" panose="020B0503020204020204" pitchFamily="34" charset="-122"/>
                </a:rPr>
                <a:t>4</a:t>
              </a:r>
            </a:p>
          </p:txBody>
        </p:sp>
      </p:grpSp>
      <p:sp>
        <p:nvSpPr>
          <p:cNvPr id="11" name="文本框 10"/>
          <p:cNvSpPr txBox="1"/>
          <p:nvPr/>
        </p:nvSpPr>
        <p:spPr>
          <a:xfrm>
            <a:off x="1030168" y="1754478"/>
            <a:ext cx="5279151" cy="824200"/>
          </a:xfrm>
          <a:prstGeom prst="rect">
            <a:avLst/>
          </a:prstGeom>
          <a:noFill/>
        </p:spPr>
        <p:txBody>
          <a:bodyPr wrap="square" rtlCol="0" anchor="t">
            <a:spAutoFit/>
          </a:bodyPr>
          <a:lstStyle/>
          <a:p>
            <a:pPr algn="just">
              <a:lnSpc>
                <a:spcPct val="150000"/>
              </a:lnSpc>
            </a:pPr>
            <a:r>
              <a:rPr lang="zh-CN" altLang="en-US" sz="11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知识图谱就是以此来存储知识的结构化语义知识库，以符号化的形式描述现实世界的概念及相互关系，大量数据堆叠的形态往往可以用图结构来描述，因此一般来讲，知识图谱不仅蕴含丰富的文本语义，同时蕴含着潜在的图结构信息。</a:t>
            </a:r>
          </a:p>
        </p:txBody>
      </p:sp>
      <p:pic>
        <p:nvPicPr>
          <p:cNvPr id="8" name="图片 7">
            <a:extLst>
              <a:ext uri="{FF2B5EF4-FFF2-40B4-BE49-F238E27FC236}">
                <a16:creationId xmlns:a16="http://schemas.microsoft.com/office/drawing/2014/main" id="{EB78EBA1-B4D7-23D8-283E-35E6AD762C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8880" y="2571750"/>
            <a:ext cx="4464496" cy="2511558"/>
          </a:xfrm>
          <a:prstGeom prst="rect">
            <a:avLst/>
          </a:prstGeom>
        </p:spPr>
      </p:pic>
      <p:sp>
        <p:nvSpPr>
          <p:cNvPr id="12" name="文本框 11">
            <a:extLst>
              <a:ext uri="{FF2B5EF4-FFF2-40B4-BE49-F238E27FC236}">
                <a16:creationId xmlns:a16="http://schemas.microsoft.com/office/drawing/2014/main" id="{145B74BE-F2D5-BD62-A34D-A8E4BB4A2414}"/>
              </a:ext>
            </a:extLst>
          </p:cNvPr>
          <p:cNvSpPr txBox="1"/>
          <p:nvPr/>
        </p:nvSpPr>
        <p:spPr>
          <a:xfrm>
            <a:off x="-3550" y="3011991"/>
            <a:ext cx="2352430" cy="1169551"/>
          </a:xfrm>
          <a:prstGeom prst="rect">
            <a:avLst/>
          </a:prstGeom>
          <a:noFill/>
        </p:spPr>
        <p:txBody>
          <a:bodyPr wrap="square" rtlCol="0">
            <a:spAutoFit/>
          </a:bodyPr>
          <a:lstStyle/>
          <a:p>
            <a:r>
              <a:rPr lang="zh-CN" altLang="en-US" sz="1400" dirty="0">
                <a:solidFill>
                  <a:schemeClr val="accent1">
                    <a:lumMod val="75000"/>
                  </a:schemeClr>
                </a:solidFill>
              </a:rPr>
              <a:t>（主语，谓语，宾语）</a:t>
            </a:r>
            <a:endParaRPr lang="en-US" altLang="zh-CN" sz="1400" dirty="0">
              <a:solidFill>
                <a:schemeClr val="accent1">
                  <a:lumMod val="75000"/>
                </a:schemeClr>
              </a:solidFill>
            </a:endParaRPr>
          </a:p>
          <a:p>
            <a:r>
              <a:rPr lang="zh-CN" altLang="en-US" sz="1400" dirty="0">
                <a:solidFill>
                  <a:schemeClr val="accent1">
                    <a:lumMod val="75000"/>
                  </a:schemeClr>
                </a:solidFill>
              </a:rPr>
              <a:t>（</a:t>
            </a:r>
            <a:r>
              <a:rPr lang="en-US" altLang="zh-CN" sz="1400" dirty="0">
                <a:solidFill>
                  <a:schemeClr val="accent1">
                    <a:lumMod val="75000"/>
                  </a:schemeClr>
                </a:solidFill>
              </a:rPr>
              <a:t>S</a:t>
            </a:r>
            <a:r>
              <a:rPr lang="zh-CN" altLang="en-US" sz="1400" dirty="0">
                <a:solidFill>
                  <a:schemeClr val="accent1">
                    <a:lumMod val="75000"/>
                  </a:schemeClr>
                </a:solidFill>
              </a:rPr>
              <a:t>，</a:t>
            </a:r>
            <a:r>
              <a:rPr lang="en-US" altLang="zh-CN" sz="1400" dirty="0">
                <a:solidFill>
                  <a:schemeClr val="accent1">
                    <a:lumMod val="75000"/>
                  </a:schemeClr>
                </a:solidFill>
              </a:rPr>
              <a:t>P</a:t>
            </a:r>
            <a:r>
              <a:rPr lang="zh-CN" altLang="en-US" sz="1400" dirty="0">
                <a:solidFill>
                  <a:schemeClr val="accent1">
                    <a:lumMod val="75000"/>
                  </a:schemeClr>
                </a:solidFill>
              </a:rPr>
              <a:t>，</a:t>
            </a:r>
            <a:r>
              <a:rPr lang="en-US" altLang="zh-CN" sz="1400" dirty="0">
                <a:solidFill>
                  <a:schemeClr val="accent1">
                    <a:lumMod val="75000"/>
                  </a:schemeClr>
                </a:solidFill>
              </a:rPr>
              <a:t>O</a:t>
            </a:r>
            <a:r>
              <a:rPr lang="zh-CN" altLang="en-US" sz="1400" dirty="0">
                <a:solidFill>
                  <a:schemeClr val="accent1">
                    <a:lumMod val="75000"/>
                  </a:schemeClr>
                </a:solidFill>
              </a:rPr>
              <a:t>）</a:t>
            </a:r>
            <a:endParaRPr lang="en-US" altLang="zh-CN" sz="1400" dirty="0">
              <a:solidFill>
                <a:schemeClr val="accent1">
                  <a:lumMod val="75000"/>
                </a:schemeClr>
              </a:solidFill>
            </a:endParaRPr>
          </a:p>
          <a:p>
            <a:r>
              <a:rPr lang="zh-CN" altLang="en-US" sz="1400" dirty="0">
                <a:solidFill>
                  <a:schemeClr val="accent1">
                    <a:lumMod val="75000"/>
                  </a:schemeClr>
                </a:solidFill>
              </a:rPr>
              <a:t>（头实体，关系，尾实体）</a:t>
            </a:r>
            <a:endParaRPr lang="en-US" altLang="zh-CN" sz="1400" dirty="0">
              <a:solidFill>
                <a:schemeClr val="accent1">
                  <a:lumMod val="75000"/>
                </a:schemeClr>
              </a:solidFill>
            </a:endParaRPr>
          </a:p>
          <a:p>
            <a:r>
              <a:rPr lang="zh-CN" altLang="en-US" sz="1400" dirty="0">
                <a:solidFill>
                  <a:schemeClr val="accent1">
                    <a:lumMod val="75000"/>
                  </a:schemeClr>
                </a:solidFill>
              </a:rPr>
              <a:t>（</a:t>
            </a:r>
            <a:r>
              <a:rPr lang="en-US" altLang="zh-CN" sz="1400" dirty="0">
                <a:solidFill>
                  <a:schemeClr val="accent1">
                    <a:lumMod val="75000"/>
                  </a:schemeClr>
                </a:solidFill>
              </a:rPr>
              <a:t>subject, relation, object</a:t>
            </a:r>
            <a:r>
              <a:rPr lang="zh-CN" altLang="en-US" sz="1400" dirty="0">
                <a:solidFill>
                  <a:schemeClr val="accent1">
                    <a:lumMod val="75000"/>
                  </a:schemeClr>
                </a:solidFill>
              </a:rPr>
              <a:t>）</a:t>
            </a:r>
            <a:endParaRPr lang="en-US" altLang="zh-CN" sz="1400" dirty="0">
              <a:solidFill>
                <a:schemeClr val="accent1">
                  <a:lumMod val="75000"/>
                </a:schemeClr>
              </a:solidFill>
            </a:endParaRPr>
          </a:p>
          <a:p>
            <a:r>
              <a:rPr lang="zh-CN" altLang="en-US" sz="1400" dirty="0">
                <a:solidFill>
                  <a:schemeClr val="accent1">
                    <a:lumMod val="75000"/>
                  </a:schemeClr>
                </a:solidFill>
              </a:rPr>
              <a:t>（姚明，是，篮球运动员）</a:t>
            </a:r>
          </a:p>
        </p:txBody>
      </p:sp>
    </p:spTree>
    <p:extLst>
      <p:ext uri="{BB962C8B-B14F-4D97-AF65-F5344CB8AC3E}">
        <p14:creationId xmlns:p14="http://schemas.microsoft.com/office/powerpoint/2010/main" val="624139081"/>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DCDCDC"/>
            </a:gs>
            <a:gs pos="0">
              <a:srgbClr val="DCDCDC"/>
            </a:gs>
            <a:gs pos="100000">
              <a:srgbClr val="F1F1F1"/>
            </a:gs>
          </a:gsLst>
          <a:lin ang="13500000" scaled="1"/>
          <a:tileRect/>
        </a:gradFill>
        <a:effectLst/>
      </p:bgPr>
    </p:bg>
    <p:spTree>
      <p:nvGrpSpPr>
        <p:cNvPr id="1" name=""/>
        <p:cNvGrpSpPr/>
        <p:nvPr/>
      </p:nvGrpSpPr>
      <p:grpSpPr>
        <a:xfrm>
          <a:off x="0" y="0"/>
          <a:ext cx="0" cy="0"/>
          <a:chOff x="0" y="0"/>
          <a:chExt cx="0" cy="0"/>
        </a:xfrm>
      </p:grpSpPr>
      <p:grpSp>
        <p:nvGrpSpPr>
          <p:cNvPr id="44" name="组合 43"/>
          <p:cNvGrpSpPr/>
          <p:nvPr/>
        </p:nvGrpSpPr>
        <p:grpSpPr>
          <a:xfrm>
            <a:off x="458670" y="720000"/>
            <a:ext cx="5940660" cy="34289"/>
            <a:chOff x="3060700" y="4724400"/>
            <a:chExt cx="5955507" cy="31432"/>
          </a:xfrm>
        </p:grpSpPr>
        <p:cxnSp>
          <p:nvCxnSpPr>
            <p:cNvPr id="45" name="直接连接符 44"/>
            <p:cNvCxnSpPr/>
            <p:nvPr/>
          </p:nvCxnSpPr>
          <p:spPr>
            <a:xfrm>
              <a:off x="3060700" y="4724400"/>
              <a:ext cx="5955507"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3060700" y="4755832"/>
              <a:ext cx="595550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7" name="Text Box 18"/>
          <p:cNvSpPr txBox="1">
            <a:spLocks noChangeArrowheads="1"/>
          </p:cNvSpPr>
          <p:nvPr/>
        </p:nvSpPr>
        <p:spPr bwMode="gray">
          <a:xfrm>
            <a:off x="2186092" y="360000"/>
            <a:ext cx="24858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知识图谱构建流程</a:t>
            </a:r>
          </a:p>
        </p:txBody>
      </p:sp>
      <p:sp>
        <p:nvSpPr>
          <p:cNvPr id="2" name="文本框 1"/>
          <p:cNvSpPr txBox="1"/>
          <p:nvPr/>
        </p:nvSpPr>
        <p:spPr>
          <a:xfrm>
            <a:off x="722022" y="915566"/>
            <a:ext cx="5413955" cy="1839863"/>
          </a:xfrm>
          <a:prstGeom prst="rect">
            <a:avLst/>
          </a:prstGeom>
          <a:noFill/>
        </p:spPr>
        <p:txBody>
          <a:bodyPr wrap="square" rtlCol="0" anchor="t">
            <a:spAutoFit/>
          </a:bodyPr>
          <a:lstStyle/>
          <a:p>
            <a:pPr algn="just">
              <a:lnSpc>
                <a:spcPct val="150000"/>
              </a:lnSpc>
            </a:pPr>
            <a:r>
              <a:rPr lang="zh-CN" altLang="en-US" sz="1100" dirty="0">
                <a:solidFill>
                  <a:schemeClr val="tx2"/>
                </a:solidFill>
                <a:latin typeface="微软雅黑" panose="020B0503020204020204" pitchFamily="34" charset="-122"/>
                <a:ea typeface="微软雅黑" panose="020B0503020204020204" pitchFamily="34" charset="-122"/>
              </a:rPr>
              <a:t>（</a:t>
            </a:r>
            <a:r>
              <a:rPr lang="en-US" altLang="zh-CN" sz="1100" dirty="0">
                <a:solidFill>
                  <a:schemeClr val="tx2"/>
                </a:solidFill>
                <a:latin typeface="微软雅黑" panose="020B0503020204020204" pitchFamily="34" charset="-122"/>
                <a:ea typeface="微软雅黑" panose="020B0503020204020204" pitchFamily="34" charset="-122"/>
              </a:rPr>
              <a:t>1</a:t>
            </a:r>
            <a:r>
              <a:rPr lang="zh-CN" altLang="en-US" sz="1100" dirty="0">
                <a:solidFill>
                  <a:schemeClr val="tx2"/>
                </a:solidFill>
                <a:latin typeface="微软雅黑" panose="020B0503020204020204" pitchFamily="34" charset="-122"/>
                <a:ea typeface="微软雅黑" panose="020B0503020204020204" pitchFamily="34" charset="-122"/>
              </a:rPr>
              <a:t>）</a:t>
            </a:r>
            <a:r>
              <a:rPr lang="zh-CN" altLang="en-US" sz="1100" u="sng" dirty="0">
                <a:solidFill>
                  <a:schemeClr val="tx2"/>
                </a:solidFill>
                <a:latin typeface="微软雅黑" panose="020B0503020204020204" pitchFamily="34" charset="-122"/>
                <a:ea typeface="微软雅黑" panose="020B0503020204020204" pitchFamily="34" charset="-122"/>
              </a:rPr>
              <a:t>语义信息抽取</a:t>
            </a:r>
            <a:r>
              <a:rPr lang="zh-CN" altLang="en-US" sz="1100" dirty="0">
                <a:solidFill>
                  <a:schemeClr val="tx2"/>
                </a:solidFill>
                <a:latin typeface="微软雅黑" panose="020B0503020204020204" pitchFamily="34" charset="-122"/>
                <a:ea typeface="微软雅黑" panose="020B0503020204020204" pitchFamily="34" charset="-122"/>
              </a:rPr>
              <a:t>：主要指从半结构或无结构化数据中通过自然语言处理等技术来完成语义识别，完成实体抽取、关系抽取、共指消歧等功能。</a:t>
            </a:r>
            <a:endParaRPr lang="en-US" altLang="zh-CN" sz="1100" dirty="0">
              <a:solidFill>
                <a:schemeClr val="tx2"/>
              </a:solidFill>
              <a:latin typeface="微软雅黑" panose="020B0503020204020204" pitchFamily="34" charset="-122"/>
              <a:ea typeface="微软雅黑" panose="020B0503020204020204" pitchFamily="34" charset="-122"/>
            </a:endParaRPr>
          </a:p>
          <a:p>
            <a:pPr algn="just">
              <a:lnSpc>
                <a:spcPct val="150000"/>
              </a:lnSpc>
            </a:pPr>
            <a:r>
              <a:rPr lang="zh-CN" altLang="en-US" sz="1100" dirty="0">
                <a:solidFill>
                  <a:schemeClr val="tx2"/>
                </a:solidFill>
                <a:latin typeface="微软雅黑" panose="020B0503020204020204" pitchFamily="34" charset="-122"/>
                <a:ea typeface="微软雅黑" panose="020B0503020204020204" pitchFamily="34" charset="-122"/>
              </a:rPr>
              <a:t>（</a:t>
            </a:r>
            <a:r>
              <a:rPr lang="en-US" altLang="zh-CN" sz="1100" dirty="0">
                <a:solidFill>
                  <a:schemeClr val="tx2"/>
                </a:solidFill>
                <a:latin typeface="微软雅黑" panose="020B0503020204020204" pitchFamily="34" charset="-122"/>
                <a:ea typeface="微软雅黑" panose="020B0503020204020204" pitchFamily="34" charset="-122"/>
              </a:rPr>
              <a:t>2</a:t>
            </a:r>
            <a:r>
              <a:rPr lang="zh-CN" altLang="en-US" sz="1100" dirty="0">
                <a:solidFill>
                  <a:schemeClr val="tx2"/>
                </a:solidFill>
                <a:latin typeface="微软雅黑" panose="020B0503020204020204" pitchFamily="34" charset="-122"/>
                <a:ea typeface="微软雅黑" panose="020B0503020204020204" pitchFamily="34" charset="-122"/>
              </a:rPr>
              <a:t>）</a:t>
            </a:r>
            <a:r>
              <a:rPr lang="zh-CN" altLang="en-US" sz="1100" u="sng" dirty="0">
                <a:solidFill>
                  <a:schemeClr val="tx2"/>
                </a:solidFill>
                <a:latin typeface="微软雅黑" panose="020B0503020204020204" pitchFamily="34" charset="-122"/>
                <a:ea typeface="微软雅黑" panose="020B0503020204020204" pitchFamily="34" charset="-122"/>
              </a:rPr>
              <a:t>多元数据集成与验证</a:t>
            </a:r>
            <a:r>
              <a:rPr lang="zh-CN" altLang="en-US" sz="1100" dirty="0">
                <a:solidFill>
                  <a:schemeClr val="tx2"/>
                </a:solidFill>
                <a:latin typeface="微软雅黑" panose="020B0503020204020204" pitchFamily="34" charset="-122"/>
                <a:ea typeface="微软雅黑" panose="020B0503020204020204" pitchFamily="34" charset="-122"/>
              </a:rPr>
              <a:t>：主要指对获取的三元组进行验证，必要时引入其他知识库来完成跨知识库间的实体匹配和关系类别识别，从而更有效地达到知识融合的目的。</a:t>
            </a:r>
            <a:endParaRPr lang="en-US" altLang="zh-CN" sz="1100" dirty="0">
              <a:solidFill>
                <a:schemeClr val="tx2"/>
              </a:solidFill>
              <a:latin typeface="微软雅黑" panose="020B0503020204020204" pitchFamily="34" charset="-122"/>
              <a:ea typeface="微软雅黑" panose="020B0503020204020204" pitchFamily="34" charset="-122"/>
            </a:endParaRPr>
          </a:p>
          <a:p>
            <a:pPr algn="just">
              <a:lnSpc>
                <a:spcPct val="150000"/>
              </a:lnSpc>
            </a:pPr>
            <a:r>
              <a:rPr lang="zh-CN" altLang="en-US" sz="1100" dirty="0">
                <a:solidFill>
                  <a:schemeClr val="tx2"/>
                </a:solidFill>
                <a:latin typeface="微软雅黑" panose="020B0503020204020204" pitchFamily="34" charset="-122"/>
                <a:ea typeface="微软雅黑" panose="020B0503020204020204" pitchFamily="34" charset="-122"/>
              </a:rPr>
              <a:t>（</a:t>
            </a:r>
            <a:r>
              <a:rPr lang="en-US" altLang="zh-CN" sz="1100" dirty="0">
                <a:solidFill>
                  <a:schemeClr val="tx2"/>
                </a:solidFill>
                <a:latin typeface="微软雅黑" panose="020B0503020204020204" pitchFamily="34" charset="-122"/>
                <a:ea typeface="微软雅黑" panose="020B0503020204020204" pitchFamily="34" charset="-122"/>
              </a:rPr>
              <a:t>3</a:t>
            </a:r>
            <a:r>
              <a:rPr lang="zh-CN" altLang="en-US" sz="1100" dirty="0">
                <a:solidFill>
                  <a:schemeClr val="tx2"/>
                </a:solidFill>
                <a:latin typeface="微软雅黑" panose="020B0503020204020204" pitchFamily="34" charset="-122"/>
                <a:ea typeface="微软雅黑" panose="020B0503020204020204" pitchFamily="34" charset="-122"/>
              </a:rPr>
              <a:t>）</a:t>
            </a:r>
            <a:r>
              <a:rPr lang="zh-CN" altLang="en-US" sz="1100" u="sng" dirty="0">
                <a:solidFill>
                  <a:schemeClr val="tx2"/>
                </a:solidFill>
                <a:latin typeface="微软雅黑" panose="020B0503020204020204" pitchFamily="34" charset="-122"/>
                <a:ea typeface="微软雅黑" panose="020B0503020204020204" pitchFamily="34" charset="-122"/>
              </a:rPr>
              <a:t>知识图谱补全</a:t>
            </a:r>
            <a:r>
              <a:rPr lang="zh-CN" altLang="en-US" sz="1100" dirty="0">
                <a:solidFill>
                  <a:schemeClr val="tx2"/>
                </a:solidFill>
                <a:latin typeface="微软雅黑" panose="020B0503020204020204" pitchFamily="34" charset="-122"/>
                <a:ea typeface="微软雅黑" panose="020B0503020204020204" pitchFamily="34" charset="-122"/>
              </a:rPr>
              <a:t>：主要指通过已获取的知识来对实体间进行关系预测以达到对实体间关系的补全，也可以是实体类型信息的补全，该过程可以利用本知识库内部的知识，也可以引入第三方知识库的知识来辅助完成。</a:t>
            </a:r>
            <a:endParaRPr lang="zh-CN" altLang="en-US" sz="1100" dirty="0">
              <a:solidFill>
                <a:schemeClr val="tx2"/>
              </a:solidFill>
              <a:latin typeface="微软雅黑" panose="020B0503020204020204" pitchFamily="34" charset="-122"/>
              <a:ea typeface="微软雅黑" panose="020B0503020204020204" pitchFamily="34" charset="-122"/>
              <a:sym typeface="+mn-ea"/>
            </a:endParaRPr>
          </a:p>
        </p:txBody>
      </p:sp>
      <p:pic>
        <p:nvPicPr>
          <p:cNvPr id="3" name="图片 2">
            <a:extLst>
              <a:ext uri="{FF2B5EF4-FFF2-40B4-BE49-F238E27FC236}">
                <a16:creationId xmlns:a16="http://schemas.microsoft.com/office/drawing/2014/main" id="{02F138B0-F2C2-205C-319D-4F4101C6F0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9622" y="2743878"/>
            <a:ext cx="5918753" cy="2300634"/>
          </a:xfrm>
          <a:prstGeom prst="rect">
            <a:avLst/>
          </a:prstGeom>
        </p:spPr>
      </p:pic>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DCDCDC"/>
            </a:gs>
            <a:gs pos="0">
              <a:srgbClr val="DCDCDC"/>
            </a:gs>
            <a:gs pos="100000">
              <a:srgbClr val="F1F1F1"/>
            </a:gs>
          </a:gsLst>
          <a:lin ang="18900000" scaled="1"/>
          <a:tileRect/>
        </a:gradFill>
        <a:effectLst/>
      </p:bgPr>
    </p:bg>
    <p:spTree>
      <p:nvGrpSpPr>
        <p:cNvPr id="1" name=""/>
        <p:cNvGrpSpPr/>
        <p:nvPr/>
      </p:nvGrpSpPr>
      <p:grpSpPr>
        <a:xfrm>
          <a:off x="0" y="0"/>
          <a:ext cx="0" cy="0"/>
          <a:chOff x="0" y="0"/>
          <a:chExt cx="0" cy="0"/>
        </a:xfrm>
      </p:grpSpPr>
      <p:grpSp>
        <p:nvGrpSpPr>
          <p:cNvPr id="44" name="组合 43"/>
          <p:cNvGrpSpPr/>
          <p:nvPr/>
        </p:nvGrpSpPr>
        <p:grpSpPr>
          <a:xfrm>
            <a:off x="458670" y="720000"/>
            <a:ext cx="5940660" cy="34289"/>
            <a:chOff x="3060700" y="4724400"/>
            <a:chExt cx="5955507" cy="31432"/>
          </a:xfrm>
        </p:grpSpPr>
        <p:cxnSp>
          <p:nvCxnSpPr>
            <p:cNvPr id="45" name="直接连接符 44"/>
            <p:cNvCxnSpPr/>
            <p:nvPr/>
          </p:nvCxnSpPr>
          <p:spPr>
            <a:xfrm>
              <a:off x="3060700" y="4724400"/>
              <a:ext cx="5955507"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3060700" y="4755832"/>
              <a:ext cx="595550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7" name="Text Box 18"/>
          <p:cNvSpPr txBox="1">
            <a:spLocks noChangeArrowheads="1"/>
          </p:cNvSpPr>
          <p:nvPr/>
        </p:nvSpPr>
        <p:spPr bwMode="gray">
          <a:xfrm>
            <a:off x="2258100" y="360000"/>
            <a:ext cx="2341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知识图谱补全任务</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830980" y="1249034"/>
            <a:ext cx="5196040" cy="3621504"/>
          </a:xfrm>
          <a:prstGeom prst="rect">
            <a:avLst/>
          </a:prstGeom>
          <a:noFill/>
        </p:spPr>
        <p:txBody>
          <a:bodyPr wrap="square" rtlCol="0" anchor="t">
            <a:spAutoFit/>
          </a:bodyPr>
          <a:lstStyle/>
          <a:p>
            <a:pPr algn="just">
              <a:lnSpc>
                <a:spcPct val="150000"/>
              </a:lnSpc>
            </a:pPr>
            <a:endParaRPr lang="en-US" altLang="zh-CN" sz="900" b="1" dirty="0">
              <a:solidFill>
                <a:schemeClr val="tx2"/>
              </a:solidFill>
              <a:latin typeface="微软雅黑" panose="020B0503020204020204" pitchFamily="34" charset="-122"/>
              <a:ea typeface="微软雅黑" panose="020B0503020204020204" pitchFamily="34" charset="-122"/>
              <a:sym typeface="+mn-ea"/>
            </a:endParaRPr>
          </a:p>
          <a:p>
            <a:pPr algn="just">
              <a:lnSpc>
                <a:spcPct val="150000"/>
              </a:lnSpc>
            </a:pPr>
            <a:endParaRPr lang="en-US" altLang="zh-CN" sz="900" b="1" dirty="0">
              <a:solidFill>
                <a:schemeClr val="tx2"/>
              </a:solidFill>
              <a:latin typeface="微软雅黑" panose="020B0503020204020204" pitchFamily="34" charset="-122"/>
              <a:ea typeface="微软雅黑" panose="020B0503020204020204" pitchFamily="34" charset="-122"/>
              <a:sym typeface="+mn-ea"/>
            </a:endParaRPr>
          </a:p>
          <a:p>
            <a:pPr algn="just">
              <a:lnSpc>
                <a:spcPct val="150000"/>
              </a:lnSpc>
            </a:pPr>
            <a:endParaRPr lang="en-US" altLang="zh-CN" sz="900" b="1" dirty="0">
              <a:solidFill>
                <a:schemeClr val="tx2"/>
              </a:solidFill>
              <a:latin typeface="微软雅黑" panose="020B0503020204020204" pitchFamily="34" charset="-122"/>
              <a:ea typeface="微软雅黑" panose="020B0503020204020204" pitchFamily="34" charset="-122"/>
              <a:sym typeface="+mn-ea"/>
            </a:endParaRPr>
          </a:p>
          <a:p>
            <a:pPr algn="just">
              <a:lnSpc>
                <a:spcPct val="150000"/>
              </a:lnSpc>
            </a:pPr>
            <a:endParaRPr lang="en-US" altLang="zh-CN" sz="900" b="1" dirty="0">
              <a:solidFill>
                <a:schemeClr val="tx2"/>
              </a:solidFill>
              <a:latin typeface="微软雅黑" panose="020B0503020204020204" pitchFamily="34" charset="-122"/>
              <a:ea typeface="微软雅黑" panose="020B0503020204020204" pitchFamily="34" charset="-122"/>
              <a:sym typeface="+mn-ea"/>
            </a:endParaRPr>
          </a:p>
          <a:p>
            <a:pPr algn="just">
              <a:lnSpc>
                <a:spcPct val="150000"/>
              </a:lnSpc>
            </a:pPr>
            <a:endParaRPr lang="en-US" altLang="zh-CN" sz="900" b="1" dirty="0">
              <a:solidFill>
                <a:schemeClr val="tx2"/>
              </a:solidFill>
              <a:latin typeface="微软雅黑" panose="020B0503020204020204" pitchFamily="34" charset="-122"/>
              <a:ea typeface="微软雅黑" panose="020B0503020204020204" pitchFamily="34" charset="-122"/>
              <a:sym typeface="+mn-ea"/>
            </a:endParaRPr>
          </a:p>
          <a:p>
            <a:pPr algn="just">
              <a:lnSpc>
                <a:spcPct val="150000"/>
              </a:lnSpc>
            </a:pPr>
            <a:endParaRPr lang="en-US" altLang="zh-CN" sz="900" b="1" dirty="0">
              <a:solidFill>
                <a:schemeClr val="tx2"/>
              </a:solidFill>
              <a:latin typeface="微软雅黑" panose="020B0503020204020204" pitchFamily="34" charset="-122"/>
              <a:ea typeface="微软雅黑" panose="020B0503020204020204" pitchFamily="34" charset="-122"/>
              <a:sym typeface="+mn-ea"/>
            </a:endParaRPr>
          </a:p>
          <a:p>
            <a:pPr algn="just">
              <a:lnSpc>
                <a:spcPct val="150000"/>
              </a:lnSpc>
            </a:pPr>
            <a:endParaRPr lang="en-US" altLang="zh-CN" sz="900" b="1" dirty="0">
              <a:solidFill>
                <a:schemeClr val="tx2"/>
              </a:solidFill>
              <a:latin typeface="微软雅黑" panose="020B0503020204020204" pitchFamily="34" charset="-122"/>
              <a:ea typeface="微软雅黑" panose="020B0503020204020204" pitchFamily="34" charset="-122"/>
              <a:sym typeface="+mn-ea"/>
            </a:endParaRPr>
          </a:p>
          <a:p>
            <a:pPr algn="just">
              <a:lnSpc>
                <a:spcPct val="150000"/>
              </a:lnSpc>
            </a:pPr>
            <a:endParaRPr lang="en-US" altLang="zh-CN" sz="900" b="1" dirty="0">
              <a:solidFill>
                <a:schemeClr val="tx2"/>
              </a:solidFill>
              <a:latin typeface="微软雅黑" panose="020B0503020204020204" pitchFamily="34" charset="-122"/>
              <a:ea typeface="微软雅黑" panose="020B0503020204020204" pitchFamily="34" charset="-122"/>
              <a:sym typeface="+mn-ea"/>
            </a:endParaRPr>
          </a:p>
          <a:p>
            <a:pPr algn="just">
              <a:lnSpc>
                <a:spcPct val="150000"/>
              </a:lnSpc>
            </a:pPr>
            <a:endParaRPr lang="en-US" altLang="zh-CN" sz="900" b="1" dirty="0">
              <a:solidFill>
                <a:schemeClr val="tx2"/>
              </a:solidFill>
              <a:latin typeface="微软雅黑" panose="020B0503020204020204" pitchFamily="34" charset="-122"/>
              <a:ea typeface="微软雅黑" panose="020B0503020204020204" pitchFamily="34" charset="-122"/>
              <a:sym typeface="+mn-ea"/>
            </a:endParaRPr>
          </a:p>
          <a:p>
            <a:pPr algn="just">
              <a:lnSpc>
                <a:spcPct val="150000"/>
              </a:lnSpc>
            </a:pPr>
            <a:endParaRPr lang="en-US" altLang="zh-CN" sz="900" b="1" dirty="0">
              <a:solidFill>
                <a:schemeClr val="tx2"/>
              </a:solidFill>
              <a:latin typeface="微软雅黑" panose="020B0503020204020204" pitchFamily="34" charset="-122"/>
              <a:ea typeface="微软雅黑" panose="020B0503020204020204" pitchFamily="34" charset="-122"/>
              <a:sym typeface="+mn-ea"/>
            </a:endParaRPr>
          </a:p>
          <a:p>
            <a:pPr algn="just">
              <a:lnSpc>
                <a:spcPct val="150000"/>
              </a:lnSpc>
            </a:pPr>
            <a:endParaRPr lang="en-US" altLang="zh-CN" sz="900" b="1" dirty="0">
              <a:solidFill>
                <a:schemeClr val="tx2"/>
              </a:solidFill>
              <a:latin typeface="微软雅黑" panose="020B0503020204020204" pitchFamily="34" charset="-122"/>
              <a:ea typeface="微软雅黑" panose="020B0503020204020204" pitchFamily="34" charset="-122"/>
              <a:sym typeface="+mn-ea"/>
            </a:endParaRPr>
          </a:p>
          <a:p>
            <a:pPr algn="just">
              <a:lnSpc>
                <a:spcPct val="150000"/>
              </a:lnSpc>
            </a:pPr>
            <a:endParaRPr lang="en-US" altLang="zh-CN" sz="900" b="1" dirty="0">
              <a:solidFill>
                <a:schemeClr val="tx2"/>
              </a:solidFill>
              <a:latin typeface="微软雅黑" panose="020B0503020204020204" pitchFamily="34" charset="-122"/>
              <a:ea typeface="微软雅黑" panose="020B0503020204020204" pitchFamily="34" charset="-122"/>
              <a:sym typeface="+mn-ea"/>
            </a:endParaRPr>
          </a:p>
          <a:p>
            <a:pPr algn="just">
              <a:lnSpc>
                <a:spcPct val="150000"/>
              </a:lnSpc>
            </a:pPr>
            <a:endParaRPr lang="en-US" altLang="zh-CN" sz="900" b="1" dirty="0">
              <a:solidFill>
                <a:schemeClr val="tx2"/>
              </a:solidFill>
              <a:latin typeface="微软雅黑" panose="020B0503020204020204" pitchFamily="34" charset="-122"/>
              <a:ea typeface="微软雅黑" panose="020B0503020204020204" pitchFamily="34" charset="-122"/>
              <a:sym typeface="+mn-ea"/>
            </a:endParaRPr>
          </a:p>
          <a:p>
            <a:pPr algn="just">
              <a:lnSpc>
                <a:spcPct val="150000"/>
              </a:lnSpc>
            </a:pPr>
            <a:endParaRPr lang="en-US" altLang="zh-CN" sz="900" b="1" dirty="0">
              <a:solidFill>
                <a:schemeClr val="tx2"/>
              </a:solidFill>
              <a:latin typeface="微软雅黑" panose="020B0503020204020204" pitchFamily="34" charset="-122"/>
              <a:ea typeface="微软雅黑" panose="020B0503020204020204" pitchFamily="34" charset="-122"/>
              <a:sym typeface="+mn-ea"/>
            </a:endParaRPr>
          </a:p>
          <a:p>
            <a:pPr marL="171450" indent="342900" defTabSz="685800">
              <a:lnSpc>
                <a:spcPct val="90000"/>
              </a:lnSpc>
              <a:spcBef>
                <a:spcPts val="750"/>
              </a:spcBef>
              <a:buFont typeface="Arial" panose="020B0604020202020204" pitchFamily="34" charset="0"/>
              <a:buChar char="•"/>
              <a:defRPr/>
            </a:pPr>
            <a:r>
              <a:rPr lang="zh-CN" altLang="en-US" sz="1500" b="1" dirty="0">
                <a:solidFill>
                  <a:prstClr val="black"/>
                </a:solidFill>
                <a:latin typeface="Arial" panose="020B0604020202020204" pitchFamily="34" charset="0"/>
                <a:ea typeface="宋体" panose="02010600030101010101" pitchFamily="2" charset="-122"/>
              </a:rPr>
              <a:t>问题</a:t>
            </a:r>
            <a:r>
              <a:rPr lang="en-US" altLang="zh-CN" sz="1500" b="1" dirty="0">
                <a:solidFill>
                  <a:prstClr val="black"/>
                </a:solidFill>
                <a:latin typeface="Arial" panose="020B0604020202020204" pitchFamily="34" charset="0"/>
                <a:ea typeface="宋体" panose="02010600030101010101" pitchFamily="2" charset="-122"/>
              </a:rPr>
              <a:t>1</a:t>
            </a:r>
            <a:r>
              <a:rPr lang="zh-CN" altLang="en-US" sz="1500" b="1" dirty="0">
                <a:solidFill>
                  <a:prstClr val="black"/>
                </a:solidFill>
                <a:latin typeface="Arial" panose="020B0604020202020204" pitchFamily="34" charset="0"/>
                <a:ea typeface="宋体" panose="02010600030101010101" pitchFamily="2" charset="-122"/>
              </a:rPr>
              <a:t>：</a:t>
            </a:r>
            <a:r>
              <a:rPr lang="en-US" altLang="zh-CN" sz="1500" b="1" dirty="0">
                <a:solidFill>
                  <a:prstClr val="black"/>
                </a:solidFill>
                <a:latin typeface="等线" panose="020F0502020204030204"/>
                <a:ea typeface="等线" panose="02010600030101010101" pitchFamily="2" charset="-122"/>
              </a:rPr>
              <a:t>Ren Zhengfei</a:t>
            </a:r>
            <a:r>
              <a:rPr lang="zh-CN" altLang="en-US" sz="1500" b="1" dirty="0">
                <a:solidFill>
                  <a:prstClr val="black"/>
                </a:solidFill>
                <a:latin typeface="等线" panose="020F0502020204030204"/>
                <a:ea typeface="等线" panose="02010600030101010101" pitchFamily="2" charset="-122"/>
              </a:rPr>
              <a:t>，</a:t>
            </a:r>
            <a:r>
              <a:rPr lang="en-US" altLang="zh-CN" sz="1500" b="1" dirty="0">
                <a:solidFill>
                  <a:prstClr val="black"/>
                </a:solidFill>
                <a:latin typeface="等线" panose="020F0502020204030204"/>
                <a:ea typeface="等线" panose="02010600030101010101" pitchFamily="2" charset="-122"/>
              </a:rPr>
              <a:t>Is Husband Of</a:t>
            </a:r>
            <a:r>
              <a:rPr lang="zh-CN" altLang="en-US" sz="1500" b="1" dirty="0">
                <a:solidFill>
                  <a:prstClr val="black"/>
                </a:solidFill>
                <a:latin typeface="等线" panose="020F0502020204030204"/>
                <a:ea typeface="等线" panose="02010600030101010101" pitchFamily="2" charset="-122"/>
              </a:rPr>
              <a:t>，</a:t>
            </a:r>
            <a:r>
              <a:rPr lang="en-US" altLang="zh-CN" sz="1500" b="1" u="sng" dirty="0">
                <a:solidFill>
                  <a:srgbClr val="FF0000"/>
                </a:solidFill>
                <a:latin typeface="等线" panose="020F0502020204030204"/>
                <a:ea typeface="等线" panose="02010600030101010101" pitchFamily="2" charset="-122"/>
              </a:rPr>
              <a:t>?</a:t>
            </a:r>
          </a:p>
          <a:p>
            <a:pPr marL="171450" indent="342900" defTabSz="685800">
              <a:lnSpc>
                <a:spcPct val="90000"/>
              </a:lnSpc>
              <a:spcBef>
                <a:spcPts val="750"/>
              </a:spcBef>
              <a:buFont typeface="Arial" panose="020B0604020202020204" pitchFamily="34" charset="0"/>
              <a:buChar char="•"/>
              <a:defRPr/>
            </a:pPr>
            <a:r>
              <a:rPr lang="zh-CN" altLang="en-US" sz="1500" b="1" dirty="0">
                <a:solidFill>
                  <a:prstClr val="black"/>
                </a:solidFill>
                <a:latin typeface="Arial" panose="020B0604020202020204" pitchFamily="34" charset="0"/>
                <a:ea typeface="宋体" panose="02010600030101010101" pitchFamily="2" charset="-122"/>
              </a:rPr>
              <a:t>问题</a:t>
            </a:r>
            <a:r>
              <a:rPr lang="en-US" altLang="zh-CN" sz="1500" b="1" dirty="0">
                <a:solidFill>
                  <a:prstClr val="black"/>
                </a:solidFill>
                <a:latin typeface="Arial" panose="020B0604020202020204" pitchFamily="34" charset="0"/>
                <a:ea typeface="宋体" panose="02010600030101010101" pitchFamily="2" charset="-122"/>
              </a:rPr>
              <a:t>2</a:t>
            </a:r>
            <a:r>
              <a:rPr lang="zh-CN" altLang="en-US" sz="1500" b="1" dirty="0">
                <a:solidFill>
                  <a:prstClr val="black"/>
                </a:solidFill>
                <a:latin typeface="Arial" panose="020B0604020202020204" pitchFamily="34" charset="0"/>
                <a:ea typeface="宋体" panose="02010600030101010101" pitchFamily="2" charset="-122"/>
              </a:rPr>
              <a:t>：</a:t>
            </a:r>
            <a:r>
              <a:rPr lang="en-US" altLang="zh-CN" sz="1500" b="1" dirty="0">
                <a:solidFill>
                  <a:prstClr val="black"/>
                </a:solidFill>
                <a:latin typeface="等线" panose="020F0502020204030204"/>
                <a:ea typeface="等线" panose="02010600030101010101" pitchFamily="2" charset="-122"/>
              </a:rPr>
              <a:t>Huawei</a:t>
            </a:r>
            <a:r>
              <a:rPr lang="zh-CN" altLang="en-US" sz="1500" b="1" dirty="0">
                <a:solidFill>
                  <a:prstClr val="black"/>
                </a:solidFill>
                <a:latin typeface="等线" panose="020F0502020204030204"/>
                <a:ea typeface="等线" panose="02010600030101010101" pitchFamily="2" charset="-122"/>
              </a:rPr>
              <a:t>，</a:t>
            </a:r>
            <a:r>
              <a:rPr lang="en-US" altLang="zh-CN" sz="1500" b="1" u="sng" dirty="0">
                <a:solidFill>
                  <a:srgbClr val="FF0000"/>
                </a:solidFill>
                <a:latin typeface="等线" panose="020F0502020204030204"/>
                <a:ea typeface="等线" panose="02010600030101010101" pitchFamily="2" charset="-122"/>
              </a:rPr>
              <a:t>?</a:t>
            </a:r>
            <a:r>
              <a:rPr lang="zh-CN" altLang="en-US" sz="1500" b="1" dirty="0">
                <a:solidFill>
                  <a:prstClr val="black"/>
                </a:solidFill>
                <a:latin typeface="等线" panose="020F0502020204030204"/>
                <a:ea typeface="等线" panose="02010600030101010101" pitchFamily="2" charset="-122"/>
              </a:rPr>
              <a:t>，</a:t>
            </a:r>
            <a:r>
              <a:rPr lang="en-US" altLang="zh-CN" sz="1500" b="1" dirty="0">
                <a:solidFill>
                  <a:prstClr val="black"/>
                </a:solidFill>
                <a:latin typeface="等线" panose="020F0502020204030204"/>
                <a:ea typeface="等线" panose="02010600030101010101" pitchFamily="2" charset="-122"/>
              </a:rPr>
              <a:t> Apple Inc.</a:t>
            </a:r>
          </a:p>
        </p:txBody>
      </p:sp>
      <p:pic>
        <p:nvPicPr>
          <p:cNvPr id="3" name="图片 2">
            <a:extLst>
              <a:ext uri="{FF2B5EF4-FFF2-40B4-BE49-F238E27FC236}">
                <a16:creationId xmlns:a16="http://schemas.microsoft.com/office/drawing/2014/main" id="{7B96B5A9-205F-0B71-9395-03852729074D}"/>
              </a:ext>
            </a:extLst>
          </p:cNvPr>
          <p:cNvPicPr>
            <a:picLocks noChangeAspect="1"/>
          </p:cNvPicPr>
          <p:nvPr/>
        </p:nvPicPr>
        <p:blipFill>
          <a:blip r:embed="rId3"/>
          <a:stretch>
            <a:fillRect/>
          </a:stretch>
        </p:blipFill>
        <p:spPr>
          <a:xfrm>
            <a:off x="512676" y="788578"/>
            <a:ext cx="5832648" cy="3412611"/>
          </a:xfrm>
          <a:prstGeom prst="rect">
            <a:avLst/>
          </a:prstGeom>
        </p:spPr>
      </p:pic>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DCDCDC"/>
            </a:gs>
            <a:gs pos="0">
              <a:srgbClr val="DCDCDC"/>
            </a:gs>
            <a:gs pos="100000">
              <a:srgbClr val="F1F1F1"/>
            </a:gs>
          </a:gsLst>
          <a:lin ang="10800000" scaled="1"/>
          <a:tileRect/>
        </a:gradFill>
        <a:effectLst/>
      </p:bgPr>
    </p:bg>
    <p:spTree>
      <p:nvGrpSpPr>
        <p:cNvPr id="1" name=""/>
        <p:cNvGrpSpPr/>
        <p:nvPr/>
      </p:nvGrpSpPr>
      <p:grpSpPr>
        <a:xfrm>
          <a:off x="0" y="0"/>
          <a:ext cx="0" cy="0"/>
          <a:chOff x="0" y="0"/>
          <a:chExt cx="0" cy="0"/>
        </a:xfrm>
      </p:grpSpPr>
      <p:grpSp>
        <p:nvGrpSpPr>
          <p:cNvPr id="15" name="组合 14"/>
          <p:cNvGrpSpPr/>
          <p:nvPr/>
        </p:nvGrpSpPr>
        <p:grpSpPr>
          <a:xfrm>
            <a:off x="3257551" y="2115979"/>
            <a:ext cx="2646521" cy="527685"/>
            <a:chOff x="3695701" y="1174083"/>
            <a:chExt cx="4907918" cy="402790"/>
          </a:xfrm>
        </p:grpSpPr>
        <p:sp>
          <p:nvSpPr>
            <p:cNvPr id="16" name="原创设计师QQ598969553      _1"/>
            <p:cNvSpPr/>
            <p:nvPr/>
          </p:nvSpPr>
          <p:spPr>
            <a:xfrm>
              <a:off x="3695701" y="1174083"/>
              <a:ext cx="4907918" cy="402790"/>
            </a:xfrm>
            <a:prstGeom prst="roundRect">
              <a:avLst/>
            </a:prstGeom>
            <a:solidFill>
              <a:schemeClr val="accent1"/>
            </a:solidFill>
            <a:ln w="12700">
              <a:noFill/>
            </a:ln>
            <a:effectLst>
              <a:innerShdw blurRad="50800" dist="127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37" tIns="34269" rIns="68537" bIns="34269" rtlCol="0" anchor="ctr"/>
            <a:lstStyle/>
            <a:p>
              <a:pPr algn="ctr"/>
              <a:endParaRPr lang="zh-CN" altLang="en-US" sz="1013"/>
            </a:p>
          </p:txBody>
        </p:sp>
        <p:sp>
          <p:nvSpPr>
            <p:cNvPr id="17" name="原创设计师QQ598969553      _6"/>
            <p:cNvSpPr/>
            <p:nvPr/>
          </p:nvSpPr>
          <p:spPr>
            <a:xfrm>
              <a:off x="3695701" y="1174083"/>
              <a:ext cx="4907918" cy="402790"/>
            </a:xfrm>
            <a:prstGeom prst="roundRect">
              <a:avLst/>
            </a:prstGeom>
            <a:solidFill>
              <a:schemeClr val="bg1">
                <a:lumMod val="85000"/>
              </a:schemeClr>
            </a:solidFill>
            <a:ln w="12700">
              <a:noFill/>
            </a:ln>
            <a:effectLst>
              <a:innerShdw blurRad="50800" dist="127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02062" tIns="51032" rIns="102062" bIns="51032" rtlCol="0" anchor="ctr"/>
            <a:lstStyle/>
            <a:p>
              <a:pPr algn="ctr"/>
              <a:endParaRPr lang="zh-CN" altLang="en-US" sz="1013"/>
            </a:p>
          </p:txBody>
        </p:sp>
      </p:grpSp>
      <p:sp>
        <p:nvSpPr>
          <p:cNvPr id="18" name="原创设计师QQ598969553      _17"/>
          <p:cNvSpPr>
            <a:spLocks noChangeArrowheads="1"/>
          </p:cNvSpPr>
          <p:nvPr/>
        </p:nvSpPr>
        <p:spPr bwMode="gray">
          <a:xfrm>
            <a:off x="3314440" y="2154409"/>
            <a:ext cx="2070296" cy="434114"/>
          </a:xfrm>
          <a:prstGeom prst="roundRect">
            <a:avLst/>
          </a:prstGeom>
          <a:noFill/>
          <a:ln>
            <a:noFill/>
          </a:ln>
        </p:spPr>
        <p:txBody>
          <a:bodyPr wrap="square" lIns="68537" tIns="34269" rIns="68537" bIns="34269">
            <a:spAutoFit/>
          </a:bodyPr>
          <a:lstStyle/>
          <a:p>
            <a:r>
              <a:rPr lang="zh-CN" altLang="en-US" sz="2100" b="1" dirty="0">
                <a:solidFill>
                  <a:schemeClr val="accent1"/>
                </a:solidFill>
                <a:latin typeface="微软雅黑" panose="020B0503020204020204" pitchFamily="34" charset="-122"/>
                <a:ea typeface="微软雅黑" panose="020B0503020204020204" pitchFamily="34" charset="-122"/>
                <a:sym typeface="+mn-ea"/>
              </a:rPr>
              <a:t>      研究内容</a:t>
            </a:r>
          </a:p>
        </p:txBody>
      </p:sp>
      <p:grpSp>
        <p:nvGrpSpPr>
          <p:cNvPr id="19" name="组合 18"/>
          <p:cNvGrpSpPr/>
          <p:nvPr/>
        </p:nvGrpSpPr>
        <p:grpSpPr>
          <a:xfrm>
            <a:off x="5340970" y="2184756"/>
            <a:ext cx="523214" cy="372208"/>
            <a:chOff x="3595297" y="1157469"/>
            <a:chExt cx="633770" cy="450856"/>
          </a:xfrm>
        </p:grpSpPr>
        <p:sp>
          <p:nvSpPr>
            <p:cNvPr id="20" name="原创设计师QQ598969553      _19"/>
            <p:cNvSpPr/>
            <p:nvPr/>
          </p:nvSpPr>
          <p:spPr>
            <a:xfrm>
              <a:off x="3595297" y="1157469"/>
              <a:ext cx="633770" cy="450856"/>
            </a:xfrm>
            <a:prstGeom prst="roundRect">
              <a:avLst/>
            </a:prstGeom>
            <a:gradFill flip="none" rotWithShape="1">
              <a:gsLst>
                <a:gs pos="55000">
                  <a:srgbClr val="E7E7E7"/>
                </a:gs>
                <a:gs pos="0">
                  <a:schemeClr val="bg1"/>
                </a:gs>
                <a:gs pos="100000">
                  <a:schemeClr val="bg1">
                    <a:lumMod val="75000"/>
                  </a:schemeClr>
                </a:gs>
              </a:gsLst>
              <a:lin ang="18900000" scaled="1"/>
              <a:tileRect/>
            </a:gradFill>
            <a:ln w="12700">
              <a:gradFill flip="none" rotWithShape="1">
                <a:gsLst>
                  <a:gs pos="0">
                    <a:schemeClr val="bg1">
                      <a:lumMod val="75000"/>
                    </a:schemeClr>
                  </a:gs>
                  <a:gs pos="100000">
                    <a:schemeClr val="bg1"/>
                  </a:gs>
                </a:gsLst>
                <a:lin ang="18900000" scaled="1"/>
                <a:tileRect/>
              </a:gradFill>
            </a:ln>
            <a:effectLst>
              <a:outerShdw blurRad="190500" dist="76200" dir="81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37" tIns="34269" rIns="68537" bIns="34269" rtlCol="0" anchor="ctr"/>
            <a:lstStyle/>
            <a:p>
              <a:pPr algn="ctr"/>
              <a:endParaRPr lang="zh-CN" altLang="en-US" sz="1013">
                <a:solidFill>
                  <a:schemeClr val="accent1"/>
                </a:solidFill>
                <a:latin typeface="Impact" panose="020B0806030902050204" pitchFamily="34" charset="0"/>
              </a:endParaRPr>
            </a:p>
          </p:txBody>
        </p:sp>
        <p:sp>
          <p:nvSpPr>
            <p:cNvPr id="21" name="原创设计师QQ598969553      _24"/>
            <p:cNvSpPr>
              <a:spLocks noChangeArrowheads="1"/>
            </p:cNvSpPr>
            <p:nvPr/>
          </p:nvSpPr>
          <p:spPr bwMode="auto">
            <a:xfrm>
              <a:off x="3760353" y="1173921"/>
              <a:ext cx="303659" cy="417951"/>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en-US" altLang="zh-CN" sz="2100" dirty="0">
                  <a:solidFill>
                    <a:schemeClr val="tx2"/>
                  </a:solidFill>
                  <a:effectLst>
                    <a:innerShdw blurRad="63500" dist="50800" dir="18900000">
                      <a:prstClr val="black">
                        <a:alpha val="50000"/>
                      </a:prstClr>
                    </a:innerShdw>
                  </a:effectLst>
                  <a:latin typeface="Impact" panose="020B0806030902050204" pitchFamily="34" charset="0"/>
                  <a:ea typeface="微软雅黑" panose="020B0503020204020204" pitchFamily="34" charset="-122"/>
                  <a:sym typeface="微软雅黑" panose="020B0503020204020204" pitchFamily="34" charset="-122"/>
                </a:rPr>
                <a:t>2</a:t>
              </a:r>
              <a:endParaRPr lang="zh-CN" altLang="en-US" sz="2100" dirty="0">
                <a:solidFill>
                  <a:schemeClr val="tx2"/>
                </a:solidFill>
                <a:effectLst>
                  <a:innerShdw blurRad="63500" dist="50800" dir="18900000">
                    <a:prstClr val="black">
                      <a:alpha val="50000"/>
                    </a:prstClr>
                  </a:innerShdw>
                </a:effectLst>
                <a:latin typeface="Impact" panose="020B0806030902050204" pitchFamily="34" charset="0"/>
                <a:ea typeface="微软雅黑" panose="020B0503020204020204" pitchFamily="34" charset="-122"/>
                <a:sym typeface="微软雅黑" panose="020B0503020204020204" pitchFamily="34" charset="-122"/>
              </a:endParaRPr>
            </a:p>
          </p:txBody>
        </p:sp>
      </p:grpSp>
      <p:sp>
        <p:nvSpPr>
          <p:cNvPr id="23" name="圆角矩形 22"/>
          <p:cNvSpPr/>
          <p:nvPr/>
        </p:nvSpPr>
        <p:spPr>
          <a:xfrm rot="5400000">
            <a:off x="-13350" y="459643"/>
            <a:ext cx="3538919" cy="1930484"/>
          </a:xfrm>
          <a:prstGeom prst="roundRect">
            <a:avLst>
              <a:gd name="adj" fmla="val 50000"/>
            </a:avLst>
          </a:prstGeom>
          <a:solidFill>
            <a:schemeClr val="accent1"/>
          </a:solidFill>
          <a:ln w="25400">
            <a:solidFill>
              <a:schemeClr val="bg1">
                <a:lumMod val="95000"/>
              </a:schemeClr>
            </a:solid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nvGrpSpPr>
          <p:cNvPr id="24" name="组合 23"/>
          <p:cNvGrpSpPr/>
          <p:nvPr/>
        </p:nvGrpSpPr>
        <p:grpSpPr>
          <a:xfrm>
            <a:off x="912125" y="1343170"/>
            <a:ext cx="1687971" cy="1687971"/>
            <a:chOff x="3393105" y="2094170"/>
            <a:chExt cx="2664367" cy="2664367"/>
          </a:xfrm>
        </p:grpSpPr>
        <p:sp>
          <p:nvSpPr>
            <p:cNvPr id="25" name="椭圆 24"/>
            <p:cNvSpPr/>
            <p:nvPr/>
          </p:nvSpPr>
          <p:spPr>
            <a:xfrm>
              <a:off x="3393105" y="2094170"/>
              <a:ext cx="2664367" cy="2664367"/>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1"/>
            </a:p>
          </p:txBody>
        </p:sp>
        <p:grpSp>
          <p:nvGrpSpPr>
            <p:cNvPr id="26" name="组合 25"/>
            <p:cNvGrpSpPr/>
            <p:nvPr/>
          </p:nvGrpSpPr>
          <p:grpSpPr>
            <a:xfrm>
              <a:off x="3655434" y="2332886"/>
              <a:ext cx="2167846" cy="2167846"/>
              <a:chOff x="3739822" y="2440887"/>
              <a:chExt cx="1970936" cy="1970936"/>
            </a:xfrm>
          </p:grpSpPr>
          <p:sp>
            <p:nvSpPr>
              <p:cNvPr id="27" name="圆角矩形 26"/>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61"/>
              </a:p>
            </p:txBody>
          </p:sp>
          <p:sp>
            <p:nvSpPr>
              <p:cNvPr id="29" name="椭圆 28"/>
              <p:cNvSpPr>
                <a:spLocks noChangeAspect="1"/>
              </p:cNvSpPr>
              <p:nvPr/>
            </p:nvSpPr>
            <p:spPr>
              <a:xfrm>
                <a:off x="3837054" y="2549460"/>
                <a:ext cx="1776466" cy="1776466"/>
              </a:xfrm>
              <a:prstGeom prst="ellipse">
                <a:avLst/>
              </a:prstGeom>
              <a:solidFill>
                <a:schemeClr val="accent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grpSp>
      <p:sp>
        <p:nvSpPr>
          <p:cNvPr id="33" name="文本框 20"/>
          <p:cNvSpPr txBox="1">
            <a:spLocks noChangeArrowheads="1"/>
          </p:cNvSpPr>
          <p:nvPr/>
        </p:nvSpPr>
        <p:spPr bwMode="auto">
          <a:xfrm>
            <a:off x="1175492" y="2226574"/>
            <a:ext cx="116123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a:r>
              <a:rPr lang="en-US" altLang="zh-CN" sz="1500" dirty="0">
                <a:solidFill>
                  <a:schemeClr val="bg1"/>
                </a:solidFill>
              </a:rPr>
              <a:t>PART02</a:t>
            </a:r>
            <a:endParaRPr lang="zh-CN" altLang="en-US" sz="1500" dirty="0">
              <a:solidFill>
                <a:schemeClr val="bg1"/>
              </a:solidFill>
            </a:endParaRPr>
          </a:p>
        </p:txBody>
      </p:sp>
      <p:sp>
        <p:nvSpPr>
          <p:cNvPr id="34" name="文本框 20"/>
          <p:cNvSpPr txBox="1">
            <a:spLocks noChangeArrowheads="1"/>
          </p:cNvSpPr>
          <p:nvPr/>
        </p:nvSpPr>
        <p:spPr bwMode="auto">
          <a:xfrm>
            <a:off x="917612" y="1707655"/>
            <a:ext cx="16769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3600" dirty="0">
                <a:solidFill>
                  <a:schemeClr val="bg1"/>
                </a:solidFill>
                <a:latin typeface="Impact" panose="020B0806030902050204" pitchFamily="34" charset="0"/>
              </a:rPr>
              <a:t>02</a:t>
            </a:r>
            <a:endParaRPr lang="zh-CN" altLang="en-US" sz="3600" dirty="0">
              <a:solidFill>
                <a:schemeClr val="bg1"/>
              </a:solidFill>
              <a:latin typeface="Impact" panose="020B0806030902050204" pitchFamily="34" charset="0"/>
            </a:endParaRPr>
          </a:p>
        </p:txBody>
      </p:sp>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DCDCDC"/>
            </a:gs>
            <a:gs pos="0">
              <a:srgbClr val="DCDCDC"/>
            </a:gs>
            <a:gs pos="100000">
              <a:srgbClr val="F1F1F1"/>
            </a:gs>
          </a:gsLst>
          <a:lin ang="2700000" scaled="1"/>
          <a:tileRect/>
        </a:gradFill>
        <a:effectLst/>
      </p:bgPr>
    </p:bg>
    <p:spTree>
      <p:nvGrpSpPr>
        <p:cNvPr id="1" name=""/>
        <p:cNvGrpSpPr/>
        <p:nvPr/>
      </p:nvGrpSpPr>
      <p:grpSpPr>
        <a:xfrm>
          <a:off x="0" y="0"/>
          <a:ext cx="0" cy="0"/>
          <a:chOff x="0" y="0"/>
          <a:chExt cx="0" cy="0"/>
        </a:xfrm>
      </p:grpSpPr>
      <p:grpSp>
        <p:nvGrpSpPr>
          <p:cNvPr id="44" name="组合 43"/>
          <p:cNvGrpSpPr/>
          <p:nvPr/>
        </p:nvGrpSpPr>
        <p:grpSpPr>
          <a:xfrm>
            <a:off x="458670" y="720000"/>
            <a:ext cx="5940660" cy="34289"/>
            <a:chOff x="3060700" y="4724400"/>
            <a:chExt cx="5955507" cy="31432"/>
          </a:xfrm>
        </p:grpSpPr>
        <p:cxnSp>
          <p:nvCxnSpPr>
            <p:cNvPr id="45" name="直接连接符 44"/>
            <p:cNvCxnSpPr/>
            <p:nvPr/>
          </p:nvCxnSpPr>
          <p:spPr>
            <a:xfrm>
              <a:off x="3060700" y="4724400"/>
              <a:ext cx="5955507"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3060700" y="4755832"/>
              <a:ext cx="595550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7" name="Text Box 18"/>
          <p:cNvSpPr txBox="1">
            <a:spLocks noChangeArrowheads="1"/>
          </p:cNvSpPr>
          <p:nvPr/>
        </p:nvSpPr>
        <p:spPr bwMode="gray">
          <a:xfrm>
            <a:off x="2517559" y="360000"/>
            <a:ext cx="18228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模型方法框架</a:t>
            </a:r>
          </a:p>
        </p:txBody>
      </p:sp>
      <p:pic>
        <p:nvPicPr>
          <p:cNvPr id="3" name="图片 2">
            <a:extLst>
              <a:ext uri="{FF2B5EF4-FFF2-40B4-BE49-F238E27FC236}">
                <a16:creationId xmlns:a16="http://schemas.microsoft.com/office/drawing/2014/main" id="{9F79CCDB-BF59-6CC0-D527-279B0FC9F0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 y="1258895"/>
            <a:ext cx="6823304" cy="3078000"/>
          </a:xfrm>
          <a:prstGeom prst="rect">
            <a:avLst/>
          </a:prstGeom>
        </p:spPr>
      </p:pic>
    </p:spTree>
  </p:cSld>
  <p:clrMapOvr>
    <a:masterClrMapping/>
  </p:clrMapOvr>
  <p:transition spd="slow">
    <p:fade/>
  </p:transition>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COMMONDATA" val="eyJoZGlkIjoiYTE2NWNkM2YxZGUzYjIzMmQ1ZWRmZTU1OGJlMGIwMzcifQ=="/>
  <p:tag name="KSO_WPP_MARK_KEY" val="f38a878c-7ed7-422a-96aa-bf68fdb9146b"/>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1_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792</TotalTime>
  <Words>850</Words>
  <Application>Microsoft Office PowerPoint</Application>
  <PresentationFormat>自定义</PresentationFormat>
  <Paragraphs>109</Paragraphs>
  <Slides>17</Slides>
  <Notes>15</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17</vt:i4>
      </vt:variant>
    </vt:vector>
  </HeadingPairs>
  <TitlesOfParts>
    <vt:vector size="28" baseType="lpstr">
      <vt:lpstr>等线</vt:lpstr>
      <vt:lpstr>方正正大黑简体</vt:lpstr>
      <vt:lpstr>宋体</vt:lpstr>
      <vt:lpstr>微软雅黑</vt:lpstr>
      <vt:lpstr>Arial</vt:lpstr>
      <vt:lpstr>Calibri</vt:lpstr>
      <vt:lpstr>Calibri Light</vt:lpstr>
      <vt:lpstr>Impact</vt:lpstr>
      <vt:lpstr>Wingdings</vt:lpstr>
      <vt:lpstr>Office 主题​​</vt:lpstr>
      <vt:lpstr>1_Office 主题​​</vt:lpstr>
      <vt:lpstr>融合语义与结构信息的知识图谱补全模型研究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感谢倾听 敬请各位老师批评指正    谢谢！</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简洁微立体毕业答辩</dc:title>
  <dc:creator>第一PPT</dc:creator>
  <cp:keywords>www.1ppt.com</cp:keywords>
  <dc:description>www.1ppt.com</dc:description>
  <cp:lastModifiedBy>Administrator</cp:lastModifiedBy>
  <cp:revision>1837</cp:revision>
  <dcterms:created xsi:type="dcterms:W3CDTF">2016-03-09T04:37:00Z</dcterms:created>
  <dcterms:modified xsi:type="dcterms:W3CDTF">2023-07-11T13:50:10Z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2052-11.1.0.12358</vt:lpwstr>
  </property>
  <property fmtid="{D5CDD505-2E9C-101B-9397-08002B2CF9AE}" pid="3" name="ICV">
    <vt:lpwstr>96C7C81892F043239D145D66D606974E</vt:lpwstr>
  </property>
</Properties>
</file>